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3" r:id="rId6"/>
    <p:sldId id="270" r:id="rId7"/>
    <p:sldId id="271" r:id="rId8"/>
    <p:sldId id="272" r:id="rId9"/>
    <p:sldId id="266" r:id="rId10"/>
    <p:sldId id="267" r:id="rId11"/>
    <p:sldId id="275" r:id="rId12"/>
    <p:sldId id="274" r:id="rId13"/>
    <p:sldId id="273" r:id="rId14"/>
    <p:sldId id="269" r:id="rId15"/>
  </p:sldIdLst>
  <p:sldSz cx="18288000" cy="10287000"/>
  <p:notesSz cx="6858000" cy="9144000"/>
  <p:embeddedFontLst>
    <p:embeddedFont>
      <p:font typeface="Glacial Indifference" panose="020B0604020202020204" charset="0"/>
      <p:regular r:id="rId17"/>
    </p:embeddedFont>
    <p:embeddedFont>
      <p:font typeface="Glacial Indifference Bold Italics" panose="020B0604020202020204" charset="0"/>
      <p:regular r:id="rId18"/>
    </p:embeddedFont>
    <p:embeddedFont>
      <p:font typeface="Montserrat Classic" panose="020B0604020202020204" charset="0"/>
      <p:regular r:id="rId19"/>
    </p:embeddedFont>
    <p:embeddedFont>
      <p:font typeface="Montserrat Classic Bold" panose="020B0604020202020204" charset="0"/>
      <p:regular r:id="rId20"/>
    </p:embeddedFon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Poppins Italics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73982A-B777-4974-8C9B-EE7016713936}" v="125" dt="2026-04-24T09:51:31.5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48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Toma" userId="cfc29851-fdd0-4923-985c-dce29e8168f8" providerId="ADAL" clId="{64448C84-5A02-4294-8551-EFCBD7454B74}"/>
    <pc:docChg chg="custSel addSld modSld sldOrd">
      <pc:chgData name="Andrea Toma" userId="cfc29851-fdd0-4923-985c-dce29e8168f8" providerId="ADAL" clId="{64448C84-5A02-4294-8551-EFCBD7454B74}" dt="2026-04-24T09:52:11.924" v="180" actId="20577"/>
      <pc:docMkLst>
        <pc:docMk/>
      </pc:docMkLst>
      <pc:sldChg chg="modSp add mod ord">
        <pc:chgData name="Andrea Toma" userId="cfc29851-fdd0-4923-985c-dce29e8168f8" providerId="ADAL" clId="{64448C84-5A02-4294-8551-EFCBD7454B74}" dt="2026-04-24T09:49:27.475" v="164" actId="403"/>
        <pc:sldMkLst>
          <pc:docMk/>
          <pc:sldMk cId="0" sldId="259"/>
        </pc:sldMkLst>
        <pc:graphicFrameChg chg="mod">
          <ac:chgData name="Andrea Toma" userId="cfc29851-fdd0-4923-985c-dce29e8168f8" providerId="ADAL" clId="{64448C84-5A02-4294-8551-EFCBD7454B74}" dt="2026-04-24T09:49:07.859" v="162" actId="404"/>
          <ac:graphicFrameMkLst>
            <pc:docMk/>
            <pc:sldMk cId="0" sldId="259"/>
            <ac:graphicFrameMk id="13" creationId="{0E2AF2D4-2D44-77FA-8D36-53CD418F456A}"/>
          </ac:graphicFrameMkLst>
        </pc:graphicFrameChg>
        <pc:graphicFrameChg chg="mod">
          <ac:chgData name="Andrea Toma" userId="cfc29851-fdd0-4923-985c-dce29e8168f8" providerId="ADAL" clId="{64448C84-5A02-4294-8551-EFCBD7454B74}" dt="2026-04-24T09:49:27.475" v="164" actId="403"/>
          <ac:graphicFrameMkLst>
            <pc:docMk/>
            <pc:sldMk cId="0" sldId="259"/>
            <ac:graphicFrameMk id="14" creationId="{D18E7D19-BE89-E771-FDE0-90FD96894AA3}"/>
          </ac:graphicFrameMkLst>
        </pc:graphicFrameChg>
      </pc:sldChg>
      <pc:sldChg chg="modSp">
        <pc:chgData name="Andrea Toma" userId="cfc29851-fdd0-4923-985c-dce29e8168f8" providerId="ADAL" clId="{64448C84-5A02-4294-8551-EFCBD7454B74}" dt="2026-04-24T09:41:41.931" v="134"/>
        <pc:sldMkLst>
          <pc:docMk/>
          <pc:sldMk cId="0" sldId="263"/>
        </pc:sldMkLst>
        <pc:graphicFrameChg chg="mod">
          <ac:chgData name="Andrea Toma" userId="cfc29851-fdd0-4923-985c-dce29e8168f8" providerId="ADAL" clId="{64448C84-5A02-4294-8551-EFCBD7454B74}" dt="2026-04-24T09:41:41.931" v="134"/>
          <ac:graphicFrameMkLst>
            <pc:docMk/>
            <pc:sldMk cId="0" sldId="263"/>
            <ac:graphicFrameMk id="13" creationId="{7636B7BB-0F9D-AD57-0D65-FD534C2573F2}"/>
          </ac:graphicFrameMkLst>
        </pc:graphicFrameChg>
      </pc:sldChg>
      <pc:sldChg chg="modSp mod">
        <pc:chgData name="Andrea Toma" userId="cfc29851-fdd0-4923-985c-dce29e8168f8" providerId="ADAL" clId="{64448C84-5A02-4294-8551-EFCBD7454B74}" dt="2026-04-23T18:12:39.146" v="113" actId="14100"/>
        <pc:sldMkLst>
          <pc:docMk/>
          <pc:sldMk cId="2212927755" sldId="266"/>
        </pc:sldMkLst>
        <pc:graphicFrameChg chg="mod">
          <ac:chgData name="Andrea Toma" userId="cfc29851-fdd0-4923-985c-dce29e8168f8" providerId="ADAL" clId="{64448C84-5A02-4294-8551-EFCBD7454B74}" dt="2026-04-23T18:12:39.146" v="113" actId="14100"/>
          <ac:graphicFrameMkLst>
            <pc:docMk/>
            <pc:sldMk cId="2212927755" sldId="266"/>
            <ac:graphicFrameMk id="17" creationId="{88239569-EFCB-1C98-1003-284C83EB14C6}"/>
          </ac:graphicFrameMkLst>
        </pc:graphicFrameChg>
      </pc:sldChg>
      <pc:sldChg chg="modSp mod ord">
        <pc:chgData name="Andrea Toma" userId="cfc29851-fdd0-4923-985c-dce29e8168f8" providerId="ADAL" clId="{64448C84-5A02-4294-8551-EFCBD7454B74}" dt="2026-04-24T09:44:34.867" v="137"/>
        <pc:sldMkLst>
          <pc:docMk/>
          <pc:sldMk cId="2587210675" sldId="267"/>
        </pc:sldMkLst>
        <pc:graphicFrameChg chg="modGraphic">
          <ac:chgData name="Andrea Toma" userId="cfc29851-fdd0-4923-985c-dce29e8168f8" providerId="ADAL" clId="{64448C84-5A02-4294-8551-EFCBD7454B74}" dt="2026-04-23T18:11:53.726" v="109" actId="255"/>
          <ac:graphicFrameMkLst>
            <pc:docMk/>
            <pc:sldMk cId="2587210675" sldId="267"/>
            <ac:graphicFrameMk id="14" creationId="{B62146CE-FBA9-3D24-9CAE-5B5AC3C24FA2}"/>
          </ac:graphicFrameMkLst>
        </pc:graphicFrameChg>
        <pc:graphicFrameChg chg="mod">
          <ac:chgData name="Andrea Toma" userId="cfc29851-fdd0-4923-985c-dce29e8168f8" providerId="ADAL" clId="{64448C84-5A02-4294-8551-EFCBD7454B74}" dt="2026-04-24T09:44:34.867" v="137"/>
          <ac:graphicFrameMkLst>
            <pc:docMk/>
            <pc:sldMk cId="2587210675" sldId="267"/>
            <ac:graphicFrameMk id="16" creationId="{87026CD8-2B4D-3214-8A3C-73FD6AB1B5BF}"/>
          </ac:graphicFrameMkLst>
        </pc:graphicFrameChg>
      </pc:sldChg>
      <pc:sldChg chg="modSp">
        <pc:chgData name="Andrea Toma" userId="cfc29851-fdd0-4923-985c-dce29e8168f8" providerId="ADAL" clId="{64448C84-5A02-4294-8551-EFCBD7454B74}" dt="2026-04-24T09:30:54.258" v="115" actId="207"/>
        <pc:sldMkLst>
          <pc:docMk/>
          <pc:sldMk cId="2030819079" sldId="271"/>
        </pc:sldMkLst>
        <pc:graphicFrameChg chg="mod">
          <ac:chgData name="Andrea Toma" userId="cfc29851-fdd0-4923-985c-dce29e8168f8" providerId="ADAL" clId="{64448C84-5A02-4294-8551-EFCBD7454B74}" dt="2026-04-24T09:30:54.258" v="115" actId="207"/>
          <ac:graphicFrameMkLst>
            <pc:docMk/>
            <pc:sldMk cId="2030819079" sldId="271"/>
            <ac:graphicFrameMk id="16" creationId="{BF94E847-D0B6-F545-D8DC-F4C0D076C29D}"/>
          </ac:graphicFrameMkLst>
        </pc:graphicFrameChg>
      </pc:sldChg>
      <pc:sldChg chg="modSp">
        <pc:chgData name="Andrea Toma" userId="cfc29851-fdd0-4923-985c-dce29e8168f8" providerId="ADAL" clId="{64448C84-5A02-4294-8551-EFCBD7454B74}" dt="2026-04-24T09:50:26.458" v="168" actId="207"/>
        <pc:sldMkLst>
          <pc:docMk/>
          <pc:sldMk cId="3134541925" sldId="272"/>
        </pc:sldMkLst>
        <pc:graphicFrameChg chg="mod">
          <ac:chgData name="Andrea Toma" userId="cfc29851-fdd0-4923-985c-dce29e8168f8" providerId="ADAL" clId="{64448C84-5A02-4294-8551-EFCBD7454B74}" dt="2026-04-24T09:50:21.738" v="167" actId="207"/>
          <ac:graphicFrameMkLst>
            <pc:docMk/>
            <pc:sldMk cId="3134541925" sldId="272"/>
            <ac:graphicFrameMk id="17" creationId="{D06FD9BD-E5E8-A0B9-E7DB-CC41241F819D}"/>
          </ac:graphicFrameMkLst>
        </pc:graphicFrameChg>
        <pc:graphicFrameChg chg="mod">
          <ac:chgData name="Andrea Toma" userId="cfc29851-fdd0-4923-985c-dce29e8168f8" providerId="ADAL" clId="{64448C84-5A02-4294-8551-EFCBD7454B74}" dt="2026-04-24T09:50:26.458" v="168" actId="207"/>
          <ac:graphicFrameMkLst>
            <pc:docMk/>
            <pc:sldMk cId="3134541925" sldId="272"/>
            <ac:graphicFrameMk id="18" creationId="{DAC178FD-7CBA-3B2B-EC3F-EAF2279DD60D}"/>
          </ac:graphicFrameMkLst>
        </pc:graphicFrameChg>
      </pc:sldChg>
      <pc:sldChg chg="modSp mod">
        <pc:chgData name="Andrea Toma" userId="cfc29851-fdd0-4923-985c-dce29e8168f8" providerId="ADAL" clId="{64448C84-5A02-4294-8551-EFCBD7454B74}" dt="2026-04-24T09:47:20.005" v="156" actId="207"/>
        <pc:sldMkLst>
          <pc:docMk/>
          <pc:sldMk cId="540765352" sldId="273"/>
        </pc:sldMkLst>
        <pc:spChg chg="mod">
          <ac:chgData name="Andrea Toma" userId="cfc29851-fdd0-4923-985c-dce29e8168f8" providerId="ADAL" clId="{64448C84-5A02-4294-8551-EFCBD7454B74}" dt="2026-04-23T18:03:04.219" v="36" actId="20577"/>
          <ac:spMkLst>
            <pc:docMk/>
            <pc:sldMk cId="540765352" sldId="273"/>
            <ac:spMk id="12" creationId="{120B695B-2555-CDB9-73A2-74BEBF3DAC7E}"/>
          </ac:spMkLst>
        </pc:spChg>
        <pc:graphicFrameChg chg="mod">
          <ac:chgData name="Andrea Toma" userId="cfc29851-fdd0-4923-985c-dce29e8168f8" providerId="ADAL" clId="{64448C84-5A02-4294-8551-EFCBD7454B74}" dt="2026-04-24T09:47:20.005" v="156" actId="207"/>
          <ac:graphicFrameMkLst>
            <pc:docMk/>
            <pc:sldMk cId="540765352" sldId="273"/>
            <ac:graphicFrameMk id="14" creationId="{8A45ECA0-F27D-D7E8-B460-443AEE503322}"/>
          </ac:graphicFrameMkLst>
        </pc:graphicFrameChg>
      </pc:sldChg>
      <pc:sldChg chg="modSp mod">
        <pc:chgData name="Andrea Toma" userId="cfc29851-fdd0-4923-985c-dce29e8168f8" providerId="ADAL" clId="{64448C84-5A02-4294-8551-EFCBD7454B74}" dt="2026-04-24T09:52:11.924" v="180" actId="20577"/>
        <pc:sldMkLst>
          <pc:docMk/>
          <pc:sldMk cId="3328871574" sldId="274"/>
        </pc:sldMkLst>
        <pc:spChg chg="mod">
          <ac:chgData name="Andrea Toma" userId="cfc29851-fdd0-4923-985c-dce29e8168f8" providerId="ADAL" clId="{64448C84-5A02-4294-8551-EFCBD7454B74}" dt="2026-04-23T18:02:53.313" v="21" actId="20577"/>
          <ac:spMkLst>
            <pc:docMk/>
            <pc:sldMk cId="3328871574" sldId="274"/>
            <ac:spMk id="12" creationId="{BE9D3B84-AA53-D4E9-EC93-3B11C4FC49FC}"/>
          </ac:spMkLst>
        </pc:spChg>
        <pc:spChg chg="mod">
          <ac:chgData name="Andrea Toma" userId="cfc29851-fdd0-4923-985c-dce29e8168f8" providerId="ADAL" clId="{64448C84-5A02-4294-8551-EFCBD7454B74}" dt="2026-04-24T09:52:11.924" v="180" actId="20577"/>
          <ac:spMkLst>
            <pc:docMk/>
            <pc:sldMk cId="3328871574" sldId="274"/>
            <ac:spMk id="15" creationId="{424C0FCD-844D-D37E-78B7-C79A4B4F8887}"/>
          </ac:spMkLst>
        </pc:spChg>
        <pc:graphicFrameChg chg="mod">
          <ac:chgData name="Andrea Toma" userId="cfc29851-fdd0-4923-985c-dce29e8168f8" providerId="ADAL" clId="{64448C84-5A02-4294-8551-EFCBD7454B74}" dt="2026-04-24T09:51:31.517" v="177" actId="20577"/>
          <ac:graphicFrameMkLst>
            <pc:docMk/>
            <pc:sldMk cId="3328871574" sldId="274"/>
            <ac:graphicFrameMk id="13" creationId="{E1AF505C-DE68-B7AB-1AE2-B914FCF6B5C4}"/>
          </ac:graphicFrameMkLst>
        </pc:graphicFrameChg>
      </pc:sldChg>
      <pc:sldChg chg="addSp delSp modSp add mod">
        <pc:chgData name="Andrea Toma" userId="cfc29851-fdd0-4923-985c-dce29e8168f8" providerId="ADAL" clId="{64448C84-5A02-4294-8551-EFCBD7454B74}" dt="2026-04-24T09:40:48.253" v="132"/>
        <pc:sldMkLst>
          <pc:docMk/>
          <pc:sldMk cId="2871437239" sldId="275"/>
        </pc:sldMkLst>
        <pc:spChg chg="mod">
          <ac:chgData name="Andrea Toma" userId="cfc29851-fdd0-4923-985c-dce29e8168f8" providerId="ADAL" clId="{64448C84-5A02-4294-8551-EFCBD7454B74}" dt="2026-04-23T18:09:07.465" v="47" actId="1076"/>
          <ac:spMkLst>
            <pc:docMk/>
            <pc:sldMk cId="2871437239" sldId="275"/>
            <ac:spMk id="13" creationId="{290AE29D-4F5F-B94B-118B-C882DA3F471C}"/>
          </ac:spMkLst>
        </pc:spChg>
        <pc:spChg chg="del">
          <ac:chgData name="Andrea Toma" userId="cfc29851-fdd0-4923-985c-dce29e8168f8" providerId="ADAL" clId="{64448C84-5A02-4294-8551-EFCBD7454B74}" dt="2026-04-23T18:06:28.675" v="41" actId="478"/>
          <ac:spMkLst>
            <pc:docMk/>
            <pc:sldMk cId="2871437239" sldId="275"/>
            <ac:spMk id="18" creationId="{F87896A9-C8D8-6AD7-A7CA-62D679260916}"/>
          </ac:spMkLst>
        </pc:spChg>
        <pc:graphicFrameChg chg="del modGraphic">
          <ac:chgData name="Andrea Toma" userId="cfc29851-fdd0-4923-985c-dce29e8168f8" providerId="ADAL" clId="{64448C84-5A02-4294-8551-EFCBD7454B74}" dt="2026-04-23T18:06:20.402" v="39" actId="478"/>
          <ac:graphicFrameMkLst>
            <pc:docMk/>
            <pc:sldMk cId="2871437239" sldId="275"/>
            <ac:graphicFrameMk id="14" creationId="{F393DAC5-0379-95FC-0C3C-277A52632A85}"/>
          </ac:graphicFrameMkLst>
        </pc:graphicFrameChg>
        <pc:graphicFrameChg chg="add mod">
          <ac:chgData name="Andrea Toma" userId="cfc29851-fdd0-4923-985c-dce29e8168f8" providerId="ADAL" clId="{64448C84-5A02-4294-8551-EFCBD7454B74}" dt="2026-04-24T09:40:48.253" v="132"/>
          <ac:graphicFrameMkLst>
            <pc:docMk/>
            <pc:sldMk cId="2871437239" sldId="275"/>
            <ac:graphicFrameMk id="15" creationId="{BD9BAB17-1A51-A5B4-1CDA-0C6A6C583EC5}"/>
          </ac:graphicFrameMkLst>
        </pc:graphicFrameChg>
        <pc:graphicFrameChg chg="del">
          <ac:chgData name="Andrea Toma" userId="cfc29851-fdd0-4923-985c-dce29e8168f8" providerId="ADAL" clId="{64448C84-5A02-4294-8551-EFCBD7454B74}" dt="2026-04-23T18:06:24.818" v="40" actId="478"/>
          <ac:graphicFrameMkLst>
            <pc:docMk/>
            <pc:sldMk cId="2871437239" sldId="275"/>
            <ac:graphicFrameMk id="16" creationId="{778431C0-150E-18E0-3FE6-8446171BC76E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041994705076016"/>
          <c:y val="7.3870342505216166E-2"/>
          <c:w val="0.86648255486093528"/>
          <c:h val="0.76076598460227529"/>
        </c:manualLayout>
      </c:layout>
      <c:lineChart>
        <c:grouping val="standard"/>
        <c:varyColors val="0"/>
        <c:ser>
          <c:idx val="0"/>
          <c:order val="0"/>
          <c:tx>
            <c:strRef>
              <c:f>'Foglio2 (2)'!$B$3</c:f>
              <c:strCache>
                <c:ptCount val="1"/>
                <c:pt idx="0">
                  <c:v>"Pil dell'Avvocatura"</c:v>
                </c:pt>
              </c:strCache>
            </c:strRef>
          </c:tx>
          <c:spPr>
            <a:ln w="57150" cap="flat" cmpd="dbl" algn="ctr">
              <a:solidFill>
                <a:schemeClr val="accent2"/>
              </a:solidFill>
              <a:miter lim="800000"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2180-43B4-92A1-7A7B00ED9B65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80-43B4-92A1-7A7B00ED9B65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80-43B4-92A1-7A7B00ED9B6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180-43B4-92A1-7A7B00ED9B65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180-43B4-92A1-7A7B00ED9B65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180-43B4-92A1-7A7B00ED9B65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180-43B4-92A1-7A7B00ED9B65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180-43B4-92A1-7A7B00ED9B65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180-43B4-92A1-7A7B00ED9B65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180-43B4-92A1-7A7B00ED9B65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180-43B4-92A1-7A7B00ED9B65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180-43B4-92A1-7A7B00ED9B65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180-43B4-92A1-7A7B00ED9B65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180-43B4-92A1-7A7B00ED9B65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180-43B4-92A1-7A7B00ED9B65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180-43B4-92A1-7A7B00ED9B65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180-43B4-92A1-7A7B00ED9B65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180-43B4-92A1-7A7B00ED9B65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180-43B4-92A1-7A7B00ED9B65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180-43B4-92A1-7A7B00ED9B65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180-43B4-92A1-7A7B00ED9B65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180-43B4-92A1-7A7B00ED9B65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180-43B4-92A1-7A7B00ED9B65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180-43B4-92A1-7A7B00ED9B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'Foglio2 (2)'!$A$40:$A$64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'Foglio2 (2)'!$B$40:$B$64</c:f>
              <c:numCache>
                <c:formatCode>0.0</c:formatCode>
                <c:ptCount val="25"/>
                <c:pt idx="0">
                  <c:v>100</c:v>
                </c:pt>
                <c:pt idx="1">
                  <c:v>105.51395161444842</c:v>
                </c:pt>
                <c:pt idx="2">
                  <c:v>112.05919614764628</c:v>
                </c:pt>
                <c:pt idx="3">
                  <c:v>113.52861872286483</c:v>
                </c:pt>
                <c:pt idx="4">
                  <c:v>126.60284360981879</c:v>
                </c:pt>
                <c:pt idx="5">
                  <c:v>131.97974711619915</c:v>
                </c:pt>
                <c:pt idx="6">
                  <c:v>144.57701502597649</c:v>
                </c:pt>
                <c:pt idx="7">
                  <c:v>157.30080644173009</c:v>
                </c:pt>
                <c:pt idx="8">
                  <c:v>155.04163192494931</c:v>
                </c:pt>
                <c:pt idx="9">
                  <c:v>156.1207631656344</c:v>
                </c:pt>
                <c:pt idx="10">
                  <c:v>157.41253666665537</c:v>
                </c:pt>
                <c:pt idx="11">
                  <c:v>158.68221638992173</c:v>
                </c:pt>
                <c:pt idx="12">
                  <c:v>159.80648847444883</c:v>
                </c:pt>
                <c:pt idx="13">
                  <c:v>157.21476011910335</c:v>
                </c:pt>
                <c:pt idx="14">
                  <c:v>159.93607763504946</c:v>
                </c:pt>
                <c:pt idx="15">
                  <c:v>167.66491421598687</c:v>
                </c:pt>
                <c:pt idx="16">
                  <c:v>170.05178495229089</c:v>
                </c:pt>
                <c:pt idx="17">
                  <c:v>168.59625558396738</c:v>
                </c:pt>
                <c:pt idx="18">
                  <c:v>173.44558944379349</c:v>
                </c:pt>
                <c:pt idx="19">
                  <c:v>172.74377375277388</c:v>
                </c:pt>
                <c:pt idx="20">
                  <c:v>166.2198597003794</c:v>
                </c:pt>
                <c:pt idx="21">
                  <c:v>180.55654417432777</c:v>
                </c:pt>
                <c:pt idx="22">
                  <c:v>175.59511988270182</c:v>
                </c:pt>
                <c:pt idx="23">
                  <c:v>175.96127572341237</c:v>
                </c:pt>
                <c:pt idx="24">
                  <c:v>187.03855066523255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2180-43B4-92A1-7A7B00ED9B65}"/>
            </c:ext>
          </c:extLst>
        </c:ser>
        <c:ser>
          <c:idx val="1"/>
          <c:order val="1"/>
          <c:tx>
            <c:strRef>
              <c:f>'Foglio2 (2)'!$C$3</c:f>
              <c:strCache>
                <c:ptCount val="1"/>
                <c:pt idx="0">
                  <c:v>Pil Italia</c:v>
                </c:pt>
              </c:strCache>
            </c:strRef>
          </c:tx>
          <c:spPr>
            <a:ln w="57150" cap="flat" cmpd="dbl" algn="ctr">
              <a:solidFill>
                <a:schemeClr val="accent4"/>
              </a:solidFill>
              <a:miter lim="800000"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C69-4527-ADE9-44F651DB7E4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180-43B4-92A1-7A7B00ED9B65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2180-43B4-92A1-7A7B00ED9B6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2180-43B4-92A1-7A7B00ED9B65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2180-43B4-92A1-7A7B00ED9B65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2180-43B4-92A1-7A7B00ED9B65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2180-43B4-92A1-7A7B00ED9B65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2180-43B4-92A1-7A7B00ED9B65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2180-43B4-92A1-7A7B00ED9B65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2180-43B4-92A1-7A7B00ED9B65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2180-43B4-92A1-7A7B00ED9B65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2180-43B4-92A1-7A7B00ED9B65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2180-43B4-92A1-7A7B00ED9B65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2180-43B4-92A1-7A7B00ED9B65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2180-43B4-92A1-7A7B00ED9B65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2180-43B4-92A1-7A7B00ED9B65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2180-43B4-92A1-7A7B00ED9B65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2180-43B4-92A1-7A7B00ED9B65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2180-43B4-92A1-7A7B00ED9B65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2180-43B4-92A1-7A7B00ED9B65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2180-43B4-92A1-7A7B00ED9B65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2180-43B4-92A1-7A7B00ED9B65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2180-43B4-92A1-7A7B00ED9B65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2180-43B4-92A1-7A7B00ED9B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'Foglio2 (2)'!$A$40:$A$64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'Foglio2 (2)'!$C$40:$C$64</c:f>
              <c:numCache>
                <c:formatCode>0.0</c:formatCode>
                <c:ptCount val="25"/>
                <c:pt idx="0">
                  <c:v>100</c:v>
                </c:pt>
                <c:pt idx="1">
                  <c:v>102.00643329837733</c:v>
                </c:pt>
                <c:pt idx="2">
                  <c:v>102.28177892082253</c:v>
                </c:pt>
                <c:pt idx="3">
                  <c:v>102.3498513404776</c:v>
                </c:pt>
                <c:pt idx="4">
                  <c:v>103.8585103657784</c:v>
                </c:pt>
                <c:pt idx="5">
                  <c:v>104.65033873809855</c:v>
                </c:pt>
                <c:pt idx="6">
                  <c:v>106.53350057235397</c:v>
                </c:pt>
                <c:pt idx="7">
                  <c:v>108.09133148489214</c:v>
                </c:pt>
                <c:pt idx="8">
                  <c:v>106.9854074445842</c:v>
                </c:pt>
                <c:pt idx="9">
                  <c:v>101.30966680891964</c:v>
                </c:pt>
                <c:pt idx="10">
                  <c:v>102.8587987316421</c:v>
                </c:pt>
                <c:pt idx="11">
                  <c:v>103.57414377792044</c:v>
                </c:pt>
                <c:pt idx="12">
                  <c:v>100.33720447794623</c:v>
                </c:pt>
                <c:pt idx="13">
                  <c:v>98.513048908375623</c:v>
                </c:pt>
                <c:pt idx="14">
                  <c:v>98.511681924261737</c:v>
                </c:pt>
                <c:pt idx="15">
                  <c:v>99.384168007996294</c:v>
                </c:pt>
                <c:pt idx="16">
                  <c:v>100.61277604817884</c:v>
                </c:pt>
                <c:pt idx="17">
                  <c:v>102.22630309031612</c:v>
                </c:pt>
                <c:pt idx="18">
                  <c:v>103.07135346396316</c:v>
                </c:pt>
                <c:pt idx="19">
                  <c:v>103.51369709609079</c:v>
                </c:pt>
                <c:pt idx="20">
                  <c:v>94.333873442690177</c:v>
                </c:pt>
                <c:pt idx="21">
                  <c:v>102.75889026873948</c:v>
                </c:pt>
                <c:pt idx="22">
                  <c:v>107.71307794266632</c:v>
                </c:pt>
                <c:pt idx="23">
                  <c:v>108.70705050300214</c:v>
                </c:pt>
                <c:pt idx="24">
                  <c:v>109.55826925124575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1-2180-43B4-92A1-7A7B00ED9B6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362467424"/>
        <c:axId val="1362467904"/>
      </c:lineChart>
      <c:catAx>
        <c:axId val="13624674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endParaRPr lang="it-IT"/>
          </a:p>
        </c:txPr>
        <c:crossAx val="1362467904"/>
        <c:crossesAt val="100"/>
        <c:auto val="1"/>
        <c:lblAlgn val="ctr"/>
        <c:lblOffset val="100"/>
        <c:noMultiLvlLbl val="0"/>
      </c:catAx>
      <c:valAx>
        <c:axId val="1362467904"/>
        <c:scaling>
          <c:orientation val="minMax"/>
          <c:min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endParaRPr lang="it-IT"/>
          </a:p>
        </c:txPr>
        <c:crossAx val="1362467424"/>
        <c:crossesAt val="1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6659563240858153"/>
          <c:y val="1.4800126045797883E-3"/>
          <c:w val="0.54574423320234577"/>
          <c:h val="0.151078341332598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latin typeface="Montserrat Classic" panose="020B0604020202020204" charset="0"/>
        </a:defRPr>
      </a:pPr>
      <a:endParaRPr lang="it-I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'F1'!$B$2</c:f>
              <c:strCache>
                <c:ptCount val="1"/>
                <c:pt idx="0">
                  <c:v>Avvocati iscritti alla Cassa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1408259088721176"/>
                  <c:y val="-5.65453382632902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29F-4E92-A83A-96A9CB61B3F9}"/>
                </c:ext>
              </c:extLst>
            </c:dLbl>
            <c:dLbl>
              <c:idx val="1"/>
              <c:layout>
                <c:manualLayout>
                  <c:x val="-0.12168542081028799"/>
                  <c:y val="-4.72860531070476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9F-4E92-A83A-96A9CB61B3F9}"/>
                </c:ext>
              </c:extLst>
            </c:dLbl>
            <c:dLbl>
              <c:idx val="2"/>
              <c:layout>
                <c:manualLayout>
                  <c:x val="-7.3194444444444451E-2"/>
                  <c:y val="-5.78357392825896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29F-4E92-A83A-96A9CB61B3F9}"/>
                </c:ext>
              </c:extLst>
            </c:dLbl>
            <c:dLbl>
              <c:idx val="3"/>
              <c:layout>
                <c:manualLayout>
                  <c:x val="-4.5314690803836481E-2"/>
                  <c:y val="4.2264820207252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29F-4E92-A83A-96A9CB61B3F9}"/>
                </c:ext>
              </c:extLst>
            </c:dLbl>
            <c:dLbl>
              <c:idx val="5"/>
              <c:layout>
                <c:manualLayout>
                  <c:x val="-3.9861111111111215E-2"/>
                  <c:y val="-7.17246281714785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29F-4E92-A83A-96A9CB61B3F9}"/>
                </c:ext>
              </c:extLst>
            </c:dLbl>
            <c:dLbl>
              <c:idx val="6"/>
              <c:layout>
                <c:manualLayout>
                  <c:x val="-5.3749999999999999E-2"/>
                  <c:y val="-6.7094998541848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29F-4E92-A83A-96A9CB61B3F9}"/>
                </c:ext>
              </c:extLst>
            </c:dLbl>
            <c:dLbl>
              <c:idx val="7"/>
              <c:layout>
                <c:manualLayout>
                  <c:x val="-4.8194444444444443E-2"/>
                  <c:y val="-5.78357392825896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29F-4E92-A83A-96A9CB61B3F9}"/>
                </c:ext>
              </c:extLst>
            </c:dLbl>
            <c:dLbl>
              <c:idx val="8"/>
              <c:layout>
                <c:manualLayout>
                  <c:x val="-3.4305555555555554E-2"/>
                  <c:y val="-4.3946850393700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29F-4E92-A83A-96A9CB61B3F9}"/>
                </c:ext>
              </c:extLst>
            </c:dLbl>
            <c:dLbl>
              <c:idx val="9"/>
              <c:layout>
                <c:manualLayout>
                  <c:x val="-3.4305555555555554E-2"/>
                  <c:y val="-5.78357392825896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29F-4E92-A83A-96A9CB61B3F9}"/>
                </c:ext>
              </c:extLst>
            </c:dLbl>
            <c:dLbl>
              <c:idx val="10"/>
              <c:layout>
                <c:manualLayout>
                  <c:x val="-9.2716671661717029E-2"/>
                  <c:y val="-1.23345648902786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29F-4E92-A83A-96A9CB61B3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'F1'!$A$3:$A$13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'F1'!$B$3:$B$13</c:f>
              <c:numCache>
                <c:formatCode>#,##0</c:formatCode>
                <c:ptCount val="11"/>
                <c:pt idx="0">
                  <c:v>235055</c:v>
                </c:pt>
                <c:pt idx="1">
                  <c:v>239848</c:v>
                </c:pt>
                <c:pt idx="2">
                  <c:v>242227</c:v>
                </c:pt>
                <c:pt idx="3">
                  <c:v>243073</c:v>
                </c:pt>
                <c:pt idx="4">
                  <c:v>244952</c:v>
                </c:pt>
                <c:pt idx="5">
                  <c:v>245030</c:v>
                </c:pt>
                <c:pt idx="6">
                  <c:v>241830</c:v>
                </c:pt>
                <c:pt idx="7">
                  <c:v>240019</c:v>
                </c:pt>
                <c:pt idx="8">
                  <c:v>236946</c:v>
                </c:pt>
                <c:pt idx="9">
                  <c:v>233260</c:v>
                </c:pt>
                <c:pt idx="10">
                  <c:v>228641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29F-4E92-A83A-96A9CB61B3F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15859472"/>
        <c:axId val="415865232"/>
      </c:lineChart>
      <c:catAx>
        <c:axId val="4158594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endParaRPr lang="it-IT"/>
          </a:p>
        </c:txPr>
        <c:crossAx val="415865232"/>
        <c:crosses val="autoZero"/>
        <c:auto val="1"/>
        <c:lblAlgn val="ctr"/>
        <c:lblOffset val="100"/>
        <c:noMultiLvlLbl val="0"/>
      </c:catAx>
      <c:valAx>
        <c:axId val="41586523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endParaRPr lang="it-IT"/>
          </a:p>
        </c:txPr>
        <c:crossAx val="41585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latin typeface="Montserrat Classic" panose="020B0604020202020204" charset="0"/>
        </a:defRPr>
      </a:pPr>
      <a:endParaRPr lang="it-IT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r>
              <a:rPr lang="it-IT" sz="2000" cap="none" dirty="0"/>
              <a:t>Come definirebbe da un punto di vista lavorativo la sua condizione in questo momento? 2015-2026 </a:t>
            </a:r>
            <a:r>
              <a:rPr lang="it-IT" sz="2000" b="0" i="0" cap="none" dirty="0"/>
              <a:t>(val. %)</a:t>
            </a:r>
          </a:p>
        </c:rich>
      </c:tx>
      <c:layout>
        <c:manualLayout>
          <c:xMode val="edge"/>
          <c:yMode val="edge"/>
          <c:x val="0.1503693666632264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none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8.0854673934988894E-2"/>
          <c:y val="0.14370223834463802"/>
          <c:w val="0.87606840298808808"/>
          <c:h val="0.6343966548882188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'F7 (2)'!$A$3</c:f>
              <c:strCache>
                <c:ptCount val="1"/>
                <c:pt idx="0">
                  <c:v>Molto critica, c’è poco lavoro e la situazione professionale è incerta</c:v>
                </c:pt>
              </c:strCache>
            </c:strRef>
          </c:tx>
          <c:spPr>
            <a:solidFill>
              <a:schemeClr val="accent1">
                <a:shade val="53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lt1"/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'F7 (2)'!$B$2:$E$2</c:f>
              <c:numCache>
                <c:formatCode>General</c:formatCode>
                <c:ptCount val="4"/>
                <c:pt idx="0">
                  <c:v>2026</c:v>
                </c:pt>
                <c:pt idx="1">
                  <c:v>2025</c:v>
                </c:pt>
                <c:pt idx="2">
                  <c:v>2020</c:v>
                </c:pt>
                <c:pt idx="3">
                  <c:v>2015</c:v>
                </c:pt>
              </c:numCache>
            </c:numRef>
          </c:cat>
          <c:val>
            <c:numRef>
              <c:f>'F7 (2)'!$B$3:$E$3</c:f>
              <c:numCache>
                <c:formatCode>###0.0</c:formatCode>
                <c:ptCount val="4"/>
                <c:pt idx="0">
                  <c:v>18.42961977641998</c:v>
                </c:pt>
                <c:pt idx="1">
                  <c:v>22.741360391964527</c:v>
                </c:pt>
                <c:pt idx="2" formatCode="0.0">
                  <c:v>32.879851066876704</c:v>
                </c:pt>
                <c:pt idx="3" formatCode="0.0">
                  <c:v>22.536128108319229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09-43CA-A71B-A570AF40AA12}"/>
            </c:ext>
          </c:extLst>
        </c:ser>
        <c:ser>
          <c:idx val="1"/>
          <c:order val="1"/>
          <c:tx>
            <c:strRef>
              <c:f>'F7 (2)'!$A$4</c:f>
              <c:strCache>
                <c:ptCount val="1"/>
                <c:pt idx="0">
                  <c:v>Abbastanza critica, ci sono difficoltà ma si sopravvive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lt1"/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'F7 (2)'!$B$2:$E$2</c:f>
              <c:numCache>
                <c:formatCode>General</c:formatCode>
                <c:ptCount val="4"/>
                <c:pt idx="0">
                  <c:v>2026</c:v>
                </c:pt>
                <c:pt idx="1">
                  <c:v>2025</c:v>
                </c:pt>
                <c:pt idx="2">
                  <c:v>2020</c:v>
                </c:pt>
                <c:pt idx="3">
                  <c:v>2015</c:v>
                </c:pt>
              </c:numCache>
            </c:numRef>
          </c:cat>
          <c:val>
            <c:numRef>
              <c:f>'F7 (2)'!$B$4:$E$4</c:f>
              <c:numCache>
                <c:formatCode>###0.0</c:formatCode>
                <c:ptCount val="4"/>
                <c:pt idx="0">
                  <c:v>26.890349620369651</c:v>
                </c:pt>
                <c:pt idx="1">
                  <c:v>29.521669767261606</c:v>
                </c:pt>
                <c:pt idx="2" formatCode="0.0">
                  <c:v>39.467277674351998</c:v>
                </c:pt>
                <c:pt idx="3" formatCode="0.0">
                  <c:v>38.770993360239551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09-43CA-A71B-A570AF40AA12}"/>
            </c:ext>
          </c:extLst>
        </c:ser>
        <c:ser>
          <c:idx val="2"/>
          <c:order val="2"/>
          <c:tx>
            <c:strRef>
              <c:f>'F7 (2)'!$A$5</c:f>
              <c:strCache>
                <c:ptCount val="1"/>
                <c:pt idx="0">
                  <c:v>Stabile, la mia situazione non è cambiata nell'ultimo anno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lt1"/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'F7 (2)'!$B$2:$E$2</c:f>
              <c:numCache>
                <c:formatCode>General</c:formatCode>
                <c:ptCount val="4"/>
                <c:pt idx="0">
                  <c:v>2026</c:v>
                </c:pt>
                <c:pt idx="1">
                  <c:v>2025</c:v>
                </c:pt>
                <c:pt idx="2">
                  <c:v>2020</c:v>
                </c:pt>
                <c:pt idx="3">
                  <c:v>2015</c:v>
                </c:pt>
              </c:numCache>
            </c:numRef>
          </c:cat>
          <c:val>
            <c:numRef>
              <c:f>'F7 (2)'!$B$5:$E$5</c:f>
              <c:numCache>
                <c:formatCode>###0.0</c:formatCode>
                <c:ptCount val="4"/>
                <c:pt idx="0">
                  <c:v>34.405574551705342</c:v>
                </c:pt>
                <c:pt idx="1">
                  <c:v>29.647012246132753</c:v>
                </c:pt>
                <c:pt idx="2" formatCode="0.0">
                  <c:v>19.769440068738366</c:v>
                </c:pt>
                <c:pt idx="3" formatCode="0.0">
                  <c:v>22.171592240593675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09-43CA-A71B-A570AF40AA12}"/>
            </c:ext>
          </c:extLst>
        </c:ser>
        <c:ser>
          <c:idx val="3"/>
          <c:order val="3"/>
          <c:tx>
            <c:strRef>
              <c:f>'F7 (2)'!$A$6</c:f>
              <c:strCache>
                <c:ptCount val="1"/>
                <c:pt idx="0">
                  <c:v>Positiva, malgrado la crisi la mia condizione professionale è migliorata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lt1"/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'F7 (2)'!$B$2:$E$2</c:f>
              <c:numCache>
                <c:formatCode>General</c:formatCode>
                <c:ptCount val="4"/>
                <c:pt idx="0">
                  <c:v>2026</c:v>
                </c:pt>
                <c:pt idx="1">
                  <c:v>2025</c:v>
                </c:pt>
                <c:pt idx="2">
                  <c:v>2020</c:v>
                </c:pt>
                <c:pt idx="3">
                  <c:v>2015</c:v>
                </c:pt>
              </c:numCache>
            </c:numRef>
          </c:cat>
          <c:val>
            <c:numRef>
              <c:f>'F7 (2)'!$B$6:$E$6</c:f>
              <c:numCache>
                <c:formatCode>###0.0</c:formatCode>
                <c:ptCount val="4"/>
                <c:pt idx="0">
                  <c:v>17.966928385067479</c:v>
                </c:pt>
                <c:pt idx="1">
                  <c:v>15.821503185984396</c:v>
                </c:pt>
                <c:pt idx="2" formatCode="0.0">
                  <c:v>7.3392524702849782</c:v>
                </c:pt>
                <c:pt idx="3" formatCode="0.0">
                  <c:v>15.310506444473376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09-43CA-A71B-A570AF40AA12}"/>
            </c:ext>
          </c:extLst>
        </c:ser>
        <c:ser>
          <c:idx val="4"/>
          <c:order val="4"/>
          <c:tx>
            <c:strRef>
              <c:f>'F7 (2)'!$A$7</c:f>
              <c:strCache>
                <c:ptCount val="1"/>
                <c:pt idx="0">
                  <c:v>Molto positiva, nell'ultimo anno la mia situazione è molto migliorata</c:v>
                </c:pt>
              </c:strCache>
            </c:strRef>
          </c:tx>
          <c:spPr>
            <a:solidFill>
              <a:schemeClr val="accent1">
                <a:tint val="54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 w="19050" cap="flat" cmpd="sng" algn="ctr">
                <a:solidFill>
                  <a:srgbClr val="4F81BD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'F7 (2)'!$B$2:$E$2</c:f>
              <c:numCache>
                <c:formatCode>General</c:formatCode>
                <c:ptCount val="4"/>
                <c:pt idx="0">
                  <c:v>2026</c:v>
                </c:pt>
                <c:pt idx="1">
                  <c:v>2025</c:v>
                </c:pt>
                <c:pt idx="2">
                  <c:v>2020</c:v>
                </c:pt>
                <c:pt idx="3">
                  <c:v>2015</c:v>
                </c:pt>
              </c:numCache>
            </c:numRef>
          </c:cat>
          <c:val>
            <c:numRef>
              <c:f>'F7 (2)'!$B$7:$E$7</c:f>
              <c:numCache>
                <c:formatCode>###0.0</c:formatCode>
                <c:ptCount val="4"/>
                <c:pt idx="0">
                  <c:v>2.3075276664363202</c:v>
                </c:pt>
                <c:pt idx="1">
                  <c:v>2.2684544086567198</c:v>
                </c:pt>
                <c:pt idx="2" formatCode="0.0">
                  <c:v>0.54417871974795939</c:v>
                </c:pt>
                <c:pt idx="3" formatCode="0.0">
                  <c:v>1.2107798463741701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09-43CA-A71B-A570AF40AA12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353565968"/>
        <c:axId val="353572688"/>
      </c:barChart>
      <c:catAx>
        <c:axId val="35356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endParaRPr lang="it-IT"/>
          </a:p>
        </c:txPr>
        <c:crossAx val="353572688"/>
        <c:crosses val="autoZero"/>
        <c:auto val="1"/>
        <c:lblAlgn val="ctr"/>
        <c:lblOffset val="100"/>
        <c:noMultiLvlLbl val="0"/>
      </c:catAx>
      <c:valAx>
        <c:axId val="35357268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5356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>
          <a:latin typeface="Montserrat Classic" panose="020B0604020202020204" charset="0"/>
        </a:defRPr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r>
              <a:rPr lang="it-IT" sz="2000" b="0" dirty="0"/>
              <a:t>Condizione professionale percepita dagli Avvocati nell’ultimo anno, per genere (val. 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'F8'!$B$2</c:f>
              <c:strCache>
                <c:ptCount val="1"/>
                <c:pt idx="0">
                  <c:v>Uomo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'F8'!$A$3:$A$7</c:f>
              <c:strCache>
                <c:ptCount val="5"/>
                <c:pt idx="0">
                  <c:v>Molto critica, c’è poco lavoro e la situazione professionale è incerta</c:v>
                </c:pt>
                <c:pt idx="1">
                  <c:v>Abbastanza critica, ci sono difficoltà ma si sopravvive</c:v>
                </c:pt>
                <c:pt idx="2">
                  <c:v>Stabile, la mia situazione non è cambiata nell'ultimo</c:v>
                </c:pt>
                <c:pt idx="3">
                  <c:v>Positiva, malgrado la crisi la mia condizione professionale è migliorata</c:v>
                </c:pt>
                <c:pt idx="4">
                  <c:v>Molto positiva, nell'ultimo la mia situazione è molto migliorata</c:v>
                </c:pt>
              </c:strCache>
            </c:strRef>
          </c:cat>
          <c:val>
            <c:numRef>
              <c:f>'F8'!$B$3:$B$7</c:f>
              <c:numCache>
                <c:formatCode>###0.0</c:formatCode>
                <c:ptCount val="5"/>
                <c:pt idx="0">
                  <c:v>15.491380460563411</c:v>
                </c:pt>
                <c:pt idx="1">
                  <c:v>25.108258568304088</c:v>
                </c:pt>
                <c:pt idx="2">
                  <c:v>37.096264941906604</c:v>
                </c:pt>
                <c:pt idx="3">
                  <c:v>19.360075323864748</c:v>
                </c:pt>
                <c:pt idx="4">
                  <c:v>2.9440207053671026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D3-42B0-9B51-F63055A1FC29}"/>
            </c:ext>
          </c:extLst>
        </c:ser>
        <c:ser>
          <c:idx val="1"/>
          <c:order val="1"/>
          <c:tx>
            <c:strRef>
              <c:f>'F8'!$C$2</c:f>
              <c:strCache>
                <c:ptCount val="1"/>
                <c:pt idx="0">
                  <c:v>Donna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'F8'!$A$3:$A$7</c:f>
              <c:strCache>
                <c:ptCount val="5"/>
                <c:pt idx="0">
                  <c:v>Molto critica, c’è poco lavoro e la situazione professionale è incerta</c:v>
                </c:pt>
                <c:pt idx="1">
                  <c:v>Abbastanza critica, ci sono difficoltà ma si sopravvive</c:v>
                </c:pt>
                <c:pt idx="2">
                  <c:v>Stabile, la mia situazione non è cambiata nell'ultimo</c:v>
                </c:pt>
                <c:pt idx="3">
                  <c:v>Positiva, malgrado la crisi la mia condizione professionale è migliorata</c:v>
                </c:pt>
                <c:pt idx="4">
                  <c:v>Molto positiva, nell'ultimo la mia situazione è molto migliorata</c:v>
                </c:pt>
              </c:strCache>
            </c:strRef>
          </c:cat>
          <c:val>
            <c:numRef>
              <c:f>'F8'!$C$3:$C$7</c:f>
              <c:numCache>
                <c:formatCode>###0.0</c:formatCode>
                <c:ptCount val="5"/>
                <c:pt idx="0">
                  <c:v>21.786388046924714</c:v>
                </c:pt>
                <c:pt idx="1">
                  <c:v>28.92628544984656</c:v>
                </c:pt>
                <c:pt idx="2">
                  <c:v>31.331616593683037</c:v>
                </c:pt>
                <c:pt idx="3">
                  <c:v>16.375338681990566</c:v>
                </c:pt>
                <c:pt idx="4">
                  <c:v>1.5803712275625796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D3-42B0-9B51-F63055A1FC2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53587088"/>
        <c:axId val="353585648"/>
      </c:barChart>
      <c:catAx>
        <c:axId val="35358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endParaRPr lang="it-IT"/>
          </a:p>
        </c:txPr>
        <c:crossAx val="353585648"/>
        <c:crosses val="autoZero"/>
        <c:auto val="1"/>
        <c:lblAlgn val="ctr"/>
        <c:lblOffset val="100"/>
        <c:noMultiLvlLbl val="0"/>
      </c:catAx>
      <c:valAx>
        <c:axId val="353585648"/>
        <c:scaling>
          <c:orientation val="minMax"/>
        </c:scaling>
        <c:delete val="1"/>
        <c:axPos val="l"/>
        <c:numFmt formatCode="###0.0" sourceLinked="1"/>
        <c:majorTickMark val="none"/>
        <c:minorTickMark val="none"/>
        <c:tickLblPos val="nextTo"/>
        <c:crossAx val="35358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Montserrat Classic" panose="020B0604020202020204" charset="0"/>
        </a:defRPr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r>
              <a:rPr lang="it-IT" sz="2000" b="0" dirty="0"/>
              <a:t>Condizione professionale dell’avvocato in previsione sul biennio 2026-2027, per area geografica</a:t>
            </a:r>
          </a:p>
          <a:p>
            <a:pPr>
              <a:defRPr sz="2000"/>
            </a:pPr>
            <a:r>
              <a:rPr lang="it-IT" sz="2000" b="0" dirty="0"/>
              <a:t>(val. 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'T7'!$U$2</c:f>
              <c:strCache>
                <c:ptCount val="1"/>
                <c:pt idx="0">
                  <c:v>Migliorata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'T7'!$T$3:$T$7</c:f>
              <c:strCache>
                <c:ptCount val="5"/>
                <c:pt idx="0">
                  <c:v>Totale</c:v>
                </c:pt>
                <c:pt idx="1">
                  <c:v>Sud e isole</c:v>
                </c:pt>
                <c:pt idx="2">
                  <c:v>Centro</c:v>
                </c:pt>
                <c:pt idx="3">
                  <c:v>Nord-est</c:v>
                </c:pt>
                <c:pt idx="4">
                  <c:v>Nord-ovest</c:v>
                </c:pt>
              </c:strCache>
            </c:strRef>
          </c:cat>
          <c:val>
            <c:numRef>
              <c:f>'T7'!$U$3:$U$7</c:f>
              <c:numCache>
                <c:formatCode>###0.0</c:formatCode>
                <c:ptCount val="5"/>
                <c:pt idx="0">
                  <c:v>21.820853102322001</c:v>
                </c:pt>
                <c:pt idx="1">
                  <c:v>20.565678596674537</c:v>
                </c:pt>
                <c:pt idx="2">
                  <c:v>22.681455892807907</c:v>
                </c:pt>
                <c:pt idx="3">
                  <c:v>22.936205865878105</c:v>
                </c:pt>
                <c:pt idx="4">
                  <c:v>22.630475744206283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58-42E8-9848-2B365A2FBB15}"/>
            </c:ext>
          </c:extLst>
        </c:ser>
        <c:ser>
          <c:idx val="1"/>
          <c:order val="1"/>
          <c:tx>
            <c:strRef>
              <c:f>'T7'!$V$2</c:f>
              <c:strCache>
                <c:ptCount val="1"/>
                <c:pt idx="0">
                  <c:v>Peggiorata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'T7'!$T$3:$T$7</c:f>
              <c:strCache>
                <c:ptCount val="5"/>
                <c:pt idx="0">
                  <c:v>Totale</c:v>
                </c:pt>
                <c:pt idx="1">
                  <c:v>Sud e isole</c:v>
                </c:pt>
                <c:pt idx="2">
                  <c:v>Centro</c:v>
                </c:pt>
                <c:pt idx="3">
                  <c:v>Nord-est</c:v>
                </c:pt>
                <c:pt idx="4">
                  <c:v>Nord-ovest</c:v>
                </c:pt>
              </c:strCache>
            </c:strRef>
          </c:cat>
          <c:val>
            <c:numRef>
              <c:f>'T7'!$V$3:$V$7</c:f>
              <c:numCache>
                <c:formatCode>###0.0</c:formatCode>
                <c:ptCount val="5"/>
                <c:pt idx="0">
                  <c:v>24.481439359686629</c:v>
                </c:pt>
                <c:pt idx="1">
                  <c:v>27.3647643402442</c:v>
                </c:pt>
                <c:pt idx="2">
                  <c:v>22.745151048762871</c:v>
                </c:pt>
                <c:pt idx="3">
                  <c:v>23.15459366138013</c:v>
                </c:pt>
                <c:pt idx="4">
                  <c:v>21.660556555906719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58-42E8-9848-2B365A2FBB15}"/>
            </c:ext>
          </c:extLst>
        </c:ser>
        <c:ser>
          <c:idx val="2"/>
          <c:order val="2"/>
          <c:tx>
            <c:strRef>
              <c:f>'T7'!$W$2</c:f>
              <c:strCache>
                <c:ptCount val="1"/>
                <c:pt idx="0">
                  <c:v>Invariata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'T7'!$T$3:$T$7</c:f>
              <c:strCache>
                <c:ptCount val="5"/>
                <c:pt idx="0">
                  <c:v>Totale</c:v>
                </c:pt>
                <c:pt idx="1">
                  <c:v>Sud e isole</c:v>
                </c:pt>
                <c:pt idx="2">
                  <c:v>Centro</c:v>
                </c:pt>
                <c:pt idx="3">
                  <c:v>Nord-est</c:v>
                </c:pt>
                <c:pt idx="4">
                  <c:v>Nord-ovest</c:v>
                </c:pt>
              </c:strCache>
            </c:strRef>
          </c:cat>
          <c:val>
            <c:numRef>
              <c:f>'T7'!$W$3:$W$7</c:f>
              <c:numCache>
                <c:formatCode>###0.0</c:formatCode>
                <c:ptCount val="5"/>
                <c:pt idx="0">
                  <c:v>53.697707537987334</c:v>
                </c:pt>
                <c:pt idx="1">
                  <c:v>52.069557063083948</c:v>
                </c:pt>
                <c:pt idx="2">
                  <c:v>54.573393058429801</c:v>
                </c:pt>
                <c:pt idx="3">
                  <c:v>53.909200472744146</c:v>
                </c:pt>
                <c:pt idx="4">
                  <c:v>55.708967699882415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58-42E8-9848-2B365A2FBB1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40009696"/>
        <c:axId val="1139997216"/>
      </c:barChart>
      <c:catAx>
        <c:axId val="1140009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endParaRPr lang="it-IT"/>
          </a:p>
        </c:txPr>
        <c:crossAx val="1139997216"/>
        <c:crosses val="autoZero"/>
        <c:auto val="1"/>
        <c:lblAlgn val="ctr"/>
        <c:lblOffset val="100"/>
        <c:noMultiLvlLbl val="0"/>
      </c:catAx>
      <c:valAx>
        <c:axId val="1139997216"/>
        <c:scaling>
          <c:orientation val="minMax"/>
          <c:max val="10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" sourceLinked="1"/>
        <c:majorTickMark val="none"/>
        <c:minorTickMark val="none"/>
        <c:tickLblPos val="nextTo"/>
        <c:crossAx val="114000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Montserrat Classic" panose="020B0604020202020204" charset="0"/>
        </a:defRPr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r>
              <a:rPr lang="it-IT" sz="2000" dirty="0"/>
              <a:t>«In questa fase della sua attività sta pensando di lasciare la professione di Avvocato?» (val. %)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Montserrat Classic" panose="020B060402020202020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75B-4EB3-BEA2-832782AD31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'T8'!$P$3:$P$4</c:f>
              <c:strCache>
                <c:ptCount val="2"/>
                <c:pt idx="0">
                  <c:v>Sì</c:v>
                </c:pt>
                <c:pt idx="1">
                  <c:v>No</c:v>
                </c:pt>
              </c:strCache>
            </c:strRef>
          </c:cat>
          <c:val>
            <c:numRef>
              <c:f>'T8'!$Q$3:$Q$4</c:f>
              <c:numCache>
                <c:formatCode>###0.0</c:formatCode>
                <c:ptCount val="2"/>
                <c:pt idx="0">
                  <c:v>30.342662759198973</c:v>
                </c:pt>
                <c:pt idx="1">
                  <c:v>69.657337240797716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5B-4EB3-BEA2-832782AD31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132863392"/>
        <c:axId val="1132862432"/>
      </c:barChart>
      <c:catAx>
        <c:axId val="11328633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endParaRPr lang="it-IT"/>
          </a:p>
        </c:txPr>
        <c:crossAx val="1132862432"/>
        <c:crosses val="autoZero"/>
        <c:auto val="1"/>
        <c:lblAlgn val="ctr"/>
        <c:lblOffset val="100"/>
        <c:noMultiLvlLbl val="0"/>
      </c:catAx>
      <c:valAx>
        <c:axId val="1132862432"/>
        <c:scaling>
          <c:orientation val="minMax"/>
        </c:scaling>
        <c:delete val="1"/>
        <c:axPos val="b"/>
        <c:numFmt formatCode="###0.0" sourceLinked="1"/>
        <c:majorTickMark val="none"/>
        <c:minorTickMark val="none"/>
        <c:tickLblPos val="nextTo"/>
        <c:crossAx val="1132863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Montserrat Classic" panose="020B0604020202020204" charset="0"/>
        </a:defRPr>
      </a:pPr>
      <a:endParaRPr lang="it-IT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r>
              <a:rPr lang="it-IT" sz="2000" dirty="0"/>
              <a:t>Motivi che spingono a lasciare la professione da avvocato (val. 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'T8'!$A$16:$A$21</c:f>
              <c:strCache>
                <c:ptCount val="6"/>
                <c:pt idx="0">
                  <c:v>Altro</c:v>
                </c:pt>
                <c:pt idx="1">
                  <c:v>Ho deciso di dedicarmi alla famiglia/difficoltà di conciliazione tempi vita-lavoro</c:v>
                </c:pt>
                <c:pt idx="2">
                  <c:v>Ho deciso di cambiare attività</c:v>
                </c:pt>
                <c:pt idx="3">
                  <c:v>Ho avuto un importante calo di clientela</c:v>
                </c:pt>
                <c:pt idx="4">
                  <c:v>Ho deciso di andare in pensione (terminare l'attività, sono già pensionato)</c:v>
                </c:pt>
                <c:pt idx="5">
                  <c:v>È un’attività che comporta eccessivi costi e non è remunerativa</c:v>
                </c:pt>
              </c:strCache>
            </c:strRef>
          </c:cat>
          <c:val>
            <c:numRef>
              <c:f>'T8'!$B$16:$B$21</c:f>
              <c:numCache>
                <c:formatCode>###0.0</c:formatCode>
                <c:ptCount val="6"/>
                <c:pt idx="0">
                  <c:v>5.4461308343295238</c:v>
                </c:pt>
                <c:pt idx="1">
                  <c:v>3.6239370906431772</c:v>
                </c:pt>
                <c:pt idx="2">
                  <c:v>8.7972140795196783</c:v>
                </c:pt>
                <c:pt idx="3">
                  <c:v>10.520780146448777</c:v>
                </c:pt>
                <c:pt idx="4">
                  <c:v>12.985137573122294</c:v>
                </c:pt>
                <c:pt idx="5">
                  <c:v>58.626800275937939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22-4BAE-9A56-FBA3422D9F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297327792"/>
        <c:axId val="1297326832"/>
      </c:barChart>
      <c:catAx>
        <c:axId val="1297327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endParaRPr lang="it-IT"/>
          </a:p>
        </c:txPr>
        <c:crossAx val="1297326832"/>
        <c:crosses val="autoZero"/>
        <c:auto val="1"/>
        <c:lblAlgn val="ctr"/>
        <c:lblOffset val="100"/>
        <c:noMultiLvlLbl val="0"/>
      </c:catAx>
      <c:valAx>
        <c:axId val="1297326832"/>
        <c:scaling>
          <c:orientation val="minMax"/>
        </c:scaling>
        <c:delete val="1"/>
        <c:axPos val="b"/>
        <c:numFmt formatCode="###0.0" sourceLinked="1"/>
        <c:majorTickMark val="none"/>
        <c:minorTickMark val="none"/>
        <c:tickLblPos val="nextTo"/>
        <c:crossAx val="1297327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Montserrat Classic" panose="020B0604020202020204" charset="0"/>
        </a:defRPr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r>
              <a:rPr lang="it-IT" sz="2000" dirty="0"/>
              <a:t>I principali fattori di rischio per i redditi futuri degli avvocati (val. 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'T22'!$A$23:$A$29</c:f>
              <c:strCache>
                <c:ptCount val="7"/>
                <c:pt idx="0">
                  <c:v>Intelligenza artificiale</c:v>
                </c:pt>
                <c:pt idx="1">
                  <c:v>Apertura dei servizi legali ad altri professionisti non avvocati</c:v>
                </c:pt>
                <c:pt idx="2">
                  <c:v>Alti costi di accesso alla giustizia</c:v>
                </c:pt>
                <c:pt idx="3">
                  <c:v>Instabilità normativa ed eccessiva durata dei processi</c:v>
                </c:pt>
                <c:pt idx="4">
                  <c:v>Sovrabbondante offerta di servizi legali in considerazione dell’eccessivo numero di avvocati</c:v>
                </c:pt>
                <c:pt idx="5">
                  <c:v>Adempimenti amministrativi e fiscali, eccessiva burocratizzazione</c:v>
                </c:pt>
                <c:pt idx="6">
                  <c:v>Ritardo dei pagamenti degli assistiti privati (persone fisiche, imprese, altri enti)</c:v>
                </c:pt>
              </c:strCache>
            </c:strRef>
          </c:cat>
          <c:val>
            <c:numRef>
              <c:f>'T22'!$B$23:$B$29</c:f>
              <c:numCache>
                <c:formatCode>0.0</c:formatCode>
                <c:ptCount val="7"/>
                <c:pt idx="0">
                  <c:v>14.841537977931756</c:v>
                </c:pt>
                <c:pt idx="1">
                  <c:v>15.383871406859818</c:v>
                </c:pt>
                <c:pt idx="2">
                  <c:v>16.116713880102161</c:v>
                </c:pt>
                <c:pt idx="3">
                  <c:v>22.22219993444244</c:v>
                </c:pt>
                <c:pt idx="4">
                  <c:v>30.701806609348594</c:v>
                </c:pt>
                <c:pt idx="5">
                  <c:v>32.379379897078422</c:v>
                </c:pt>
                <c:pt idx="6">
                  <c:v>33.883619076041711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93-41B9-9BC5-9A1EBEB409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256381280"/>
        <c:axId val="1256380800"/>
      </c:barChart>
      <c:catAx>
        <c:axId val="1256381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endParaRPr lang="it-IT"/>
          </a:p>
        </c:txPr>
        <c:crossAx val="1256380800"/>
        <c:crosses val="autoZero"/>
        <c:auto val="1"/>
        <c:lblAlgn val="ctr"/>
        <c:lblOffset val="100"/>
        <c:noMultiLvlLbl val="0"/>
      </c:catAx>
      <c:valAx>
        <c:axId val="1256380800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256381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Montserrat Classic" panose="020B0604020202020204" charset="0"/>
        </a:defRPr>
      </a:pPr>
      <a:endParaRPr lang="it-IT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r>
              <a:rPr lang="it-IT" dirty="0"/>
              <a:t>Motivi che hanno spinto gli avvocati a intraprendere la professione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 w="19050" cap="flat" cmpd="sng" algn="ctr">
                <a:noFill/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'F25 (2)'!$A$3:$A$6</c:f>
              <c:strCache>
                <c:ptCount val="4"/>
                <c:pt idx="0">
                  <c:v>Passione per la giustizia e la difesa dei diritti</c:v>
                </c:pt>
                <c:pt idx="1">
                  <c:v>Interesse per le materie giuridiche maturato durante gli studi</c:v>
                </c:pt>
                <c:pt idx="2">
                  <c:v>Ho iniziato quasi per caso e mi sono appassionato strada facendo</c:v>
                </c:pt>
                <c:pt idx="3">
                  <c:v>Prestigio e riconoscimento sociale associati alla professione</c:v>
                </c:pt>
              </c:strCache>
            </c:strRef>
          </c:cat>
          <c:val>
            <c:numRef>
              <c:f>'F25 (2)'!$B$3:$B$6</c:f>
              <c:numCache>
                <c:formatCode>###0.0</c:formatCode>
                <c:ptCount val="4"/>
                <c:pt idx="0">
                  <c:v>52.14123088129022</c:v>
                </c:pt>
                <c:pt idx="1">
                  <c:v>41.157688277817272</c:v>
                </c:pt>
                <c:pt idx="2">
                  <c:v>16.980797533935583</c:v>
                </c:pt>
                <c:pt idx="3">
                  <c:v>14.809480509437916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46-4157-A937-EE9F0AD2DD8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654671967"/>
        <c:axId val="654674847"/>
      </c:barChart>
      <c:catAx>
        <c:axId val="65467196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endParaRPr lang="it-IT"/>
          </a:p>
        </c:txPr>
        <c:crossAx val="654674847"/>
        <c:crosses val="autoZero"/>
        <c:auto val="1"/>
        <c:lblAlgn val="ctr"/>
        <c:lblOffset val="100"/>
        <c:noMultiLvlLbl val="0"/>
      </c:catAx>
      <c:valAx>
        <c:axId val="654674847"/>
        <c:scaling>
          <c:orientation val="minMax"/>
        </c:scaling>
        <c:delete val="1"/>
        <c:axPos val="t"/>
        <c:numFmt formatCode="###0.0" sourceLinked="1"/>
        <c:majorTickMark val="none"/>
        <c:minorTickMark val="none"/>
        <c:tickLblPos val="nextTo"/>
        <c:crossAx val="6546719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Montserrat Classic" panose="020B0604020202020204" charset="0"/>
        </a:defRPr>
      </a:pPr>
      <a:endParaRPr lang="it-I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r>
              <a:rPr lang="it-IT" sz="2000" dirty="0"/>
              <a:t>I</a:t>
            </a:r>
            <a:r>
              <a:rPr lang="it-IT" sz="2000" baseline="0" dirty="0"/>
              <a:t> </a:t>
            </a:r>
            <a:r>
              <a:rPr lang="it-IT" sz="2000" dirty="0"/>
              <a:t>fattori che incidono maggiormente sull’equilibrio psicologico degli avvocati (val. 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'T35'!$A$17:$A$26</c:f>
              <c:strCache>
                <c:ptCount val="10"/>
                <c:pt idx="0">
                  <c:v>Altro</c:v>
                </c:pt>
                <c:pt idx="1">
                  <c:v>Dinamiche interne allo studio/ambiente di lavoro</c:v>
                </c:pt>
                <c:pt idx="2">
                  <c:v>Isolamento professionale o mancanza di supporto</c:v>
                </c:pt>
                <c:pt idx="3">
                  <c:v>Carico di lavoro eccessivo</c:v>
                </c:pt>
                <c:pt idx="4">
                  <c:v>Rapporto difficoltoso con i clienti/gli assistiti</c:v>
                </c:pt>
                <c:pt idx="5">
                  <c:v>Mancato funzionamento delle strutture con cui si interfaccia</c:v>
                </c:pt>
                <c:pt idx="6">
                  <c:v>Difficoltà nel conciliare lavoro e vita privata</c:v>
                </c:pt>
                <c:pt idx="7">
                  <c:v>Pressione della responsabilità nei confronti degli assistiti</c:v>
                </c:pt>
                <c:pt idx="8">
                  <c:v>Scadenze e tempi processuali stringenti</c:v>
                </c:pt>
                <c:pt idx="9">
                  <c:v>Incertezza dei compensi/scarsi compensi</c:v>
                </c:pt>
              </c:strCache>
            </c:strRef>
          </c:cat>
          <c:val>
            <c:numRef>
              <c:f>'T35'!$B$17:$B$26</c:f>
              <c:numCache>
                <c:formatCode>###0.0</c:formatCode>
                <c:ptCount val="10"/>
                <c:pt idx="0">
                  <c:v>2.7920881539300382</c:v>
                </c:pt>
                <c:pt idx="1">
                  <c:v>6.1250669306902408</c:v>
                </c:pt>
                <c:pt idx="2">
                  <c:v>11.682277762866731</c:v>
                </c:pt>
                <c:pt idx="3">
                  <c:v>19.854167209558387</c:v>
                </c:pt>
                <c:pt idx="4">
                  <c:v>22.220066381178196</c:v>
                </c:pt>
                <c:pt idx="5">
                  <c:v>22.496057636715008</c:v>
                </c:pt>
                <c:pt idx="6">
                  <c:v>23.850232542177142</c:v>
                </c:pt>
                <c:pt idx="7">
                  <c:v>28.428953292968192</c:v>
                </c:pt>
                <c:pt idx="8">
                  <c:v>36.824478817441026</c:v>
                </c:pt>
                <c:pt idx="9">
                  <c:v>60.140556497687506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C5-42C4-A29E-EF4F01BF5E0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050094816"/>
        <c:axId val="1050095296"/>
      </c:barChart>
      <c:catAx>
        <c:axId val="1050094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endParaRPr lang="it-IT"/>
          </a:p>
        </c:txPr>
        <c:crossAx val="1050095296"/>
        <c:crosses val="autoZero"/>
        <c:auto val="1"/>
        <c:lblAlgn val="ctr"/>
        <c:lblOffset val="100"/>
        <c:noMultiLvlLbl val="0"/>
      </c:catAx>
      <c:valAx>
        <c:axId val="1050095296"/>
        <c:scaling>
          <c:orientation val="minMax"/>
        </c:scaling>
        <c:delete val="1"/>
        <c:axPos val="b"/>
        <c:numFmt formatCode="###0.0" sourceLinked="1"/>
        <c:majorTickMark val="none"/>
        <c:minorTickMark val="none"/>
        <c:tickLblPos val="nextTo"/>
        <c:crossAx val="1050094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Montserrat Classic" panose="020B0604020202020204" charset="0"/>
        </a:defRPr>
      </a:pPr>
      <a:endParaRPr lang="it-I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r>
              <a:rPr lang="it-IT" dirty="0"/>
              <a:t>Interventi ritenuti più importanti per supportare l’avvocatura italiana (val. 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'F9'!$A$3:$A$9</c:f>
              <c:strCache>
                <c:ptCount val="7"/>
                <c:pt idx="0">
                  <c:v>Aumentare l’offerta di welfare per sostenere gli avvocati che si trovano in situazioni di difficoltà</c:v>
                </c:pt>
                <c:pt idx="1">
                  <c:v>Limitare l’accesso alla professione, considerato l’alto numero di avvocati</c:v>
                </c:pt>
                <c:pt idx="2">
                  <c:v>Favorire il ricambio generazionale</c:v>
                </c:pt>
                <c:pt idx="3">
                  <c:v>Supportare la formazione continua dei professionisti</c:v>
                </c:pt>
                <c:pt idx="4">
                  <c:v>Potenziare la logica di multidisciplinarità dell’organizzazione del lavoro professionale</c:v>
                </c:pt>
                <c:pt idx="5">
                  <c:v>Creare occasioni di integrazione con il mondo dell’Università, per rendere l’offerta formativa più funzionale alle esigenze del mercato</c:v>
                </c:pt>
                <c:pt idx="6">
                  <c:v>Favorire la crescita dimensionale di strutture, per presidiare meglio il mercato</c:v>
                </c:pt>
              </c:strCache>
            </c:strRef>
          </c:cat>
          <c:val>
            <c:numRef>
              <c:f>'F9'!$B$3:$B$9</c:f>
              <c:numCache>
                <c:formatCode>###0.0</c:formatCode>
                <c:ptCount val="7"/>
                <c:pt idx="0">
                  <c:v>38.462178565631397</c:v>
                </c:pt>
                <c:pt idx="1">
                  <c:v>36.16456962978453</c:v>
                </c:pt>
                <c:pt idx="2">
                  <c:v>26.046959725928868</c:v>
                </c:pt>
                <c:pt idx="3">
                  <c:v>22.234912223660128</c:v>
                </c:pt>
                <c:pt idx="4">
                  <c:v>21.404549997230191</c:v>
                </c:pt>
                <c:pt idx="5">
                  <c:v>14.002160374210032</c:v>
                </c:pt>
                <c:pt idx="6">
                  <c:v>10.993228129027973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E1-490F-8BE6-607D1CA607F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396606608"/>
        <c:axId val="1396611888"/>
      </c:barChart>
      <c:catAx>
        <c:axId val="13966066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endParaRPr lang="it-IT"/>
          </a:p>
        </c:txPr>
        <c:crossAx val="1396611888"/>
        <c:crosses val="autoZero"/>
        <c:auto val="1"/>
        <c:lblAlgn val="ctr"/>
        <c:lblOffset val="100"/>
        <c:noMultiLvlLbl val="0"/>
      </c:catAx>
      <c:valAx>
        <c:axId val="1396611888"/>
        <c:scaling>
          <c:orientation val="minMax"/>
        </c:scaling>
        <c:delete val="1"/>
        <c:axPos val="t"/>
        <c:numFmt formatCode="###0.0" sourceLinked="1"/>
        <c:majorTickMark val="none"/>
        <c:minorTickMark val="none"/>
        <c:tickLblPos val="nextTo"/>
        <c:crossAx val="1396606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>
          <a:latin typeface="Montserrat Classic" panose="020B0604020202020204" charset="0"/>
        </a:defRPr>
      </a:pPr>
      <a:endParaRPr lang="it-I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r>
              <a:rPr lang="it-IT" dirty="0"/>
              <a:t>Interventi ritenuti più importanti per supportare l’avvocatura italiana, per età </a:t>
            </a:r>
            <a:r>
              <a:rPr lang="it-IT" sz="1600" dirty="0"/>
              <a:t>(val. %)</a:t>
            </a:r>
            <a:endParaRPr lang="it-IT" dirty="0"/>
          </a:p>
        </c:rich>
      </c:tx>
      <c:layout>
        <c:manualLayout>
          <c:xMode val="edge"/>
          <c:yMode val="edge"/>
          <c:x val="0.11820550788850326"/>
          <c:y val="1.03841834440956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'F9'!$O$2</c:f>
              <c:strCache>
                <c:ptCount val="1"/>
                <c:pt idx="0">
                  <c:v>Totale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'F9'!$N$3:$N$9</c:f>
              <c:strCache>
                <c:ptCount val="7"/>
                <c:pt idx="0">
                  <c:v>Favorire la crescita dimensionale di strutture, per presidiare meglio il mercato</c:v>
                </c:pt>
                <c:pt idx="1">
                  <c:v>Creare occasioni di integrazione con il mondo dell’Università, per rendere l’offerta formativa più funzionale alle esigenze del mercato</c:v>
                </c:pt>
                <c:pt idx="2">
                  <c:v>Potenziare la logica di multidisciplinarità dell’organizzazione del lavoro professionale</c:v>
                </c:pt>
                <c:pt idx="3">
                  <c:v>Supportare la formazione continua dei professionisti</c:v>
                </c:pt>
                <c:pt idx="4">
                  <c:v>Favorire il ricambio generazionale</c:v>
                </c:pt>
                <c:pt idx="5">
                  <c:v>Limitare l’accesso alla professione, considerato l’alto numero di avvocati</c:v>
                </c:pt>
                <c:pt idx="6">
                  <c:v>Aumentare l’offerta di welfare per sostenere gli avvocati che si trovano in situazioni di difficoltà</c:v>
                </c:pt>
              </c:strCache>
            </c:strRef>
          </c:cat>
          <c:val>
            <c:numRef>
              <c:f>'F9'!$O$3:$O$9</c:f>
              <c:numCache>
                <c:formatCode>###0.0</c:formatCode>
                <c:ptCount val="7"/>
                <c:pt idx="0">
                  <c:v>10.993228129027973</c:v>
                </c:pt>
                <c:pt idx="1">
                  <c:v>14.002160374210032</c:v>
                </c:pt>
                <c:pt idx="2">
                  <c:v>21.404549997230191</c:v>
                </c:pt>
                <c:pt idx="3">
                  <c:v>22.234912223660128</c:v>
                </c:pt>
                <c:pt idx="4">
                  <c:v>26.046959725928868</c:v>
                </c:pt>
                <c:pt idx="5">
                  <c:v>36.16456962978453</c:v>
                </c:pt>
                <c:pt idx="6">
                  <c:v>38.462178565631397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15-42F0-8117-3DC6FC63ACE5}"/>
            </c:ext>
          </c:extLst>
        </c:ser>
        <c:ser>
          <c:idx val="1"/>
          <c:order val="1"/>
          <c:tx>
            <c:strRef>
              <c:f>'F9'!$P$2</c:f>
              <c:strCache>
                <c:ptCount val="1"/>
                <c:pt idx="0">
                  <c:v>Fino a 40 anni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Montserrat Classic" panose="020B0604020202020204" charset="0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'F9'!$N$3:$N$9</c:f>
              <c:strCache>
                <c:ptCount val="7"/>
                <c:pt idx="0">
                  <c:v>Favorire la crescita dimensionale di strutture, per presidiare meglio il mercato</c:v>
                </c:pt>
                <c:pt idx="1">
                  <c:v>Creare occasioni di integrazione con il mondo dell’Università, per rendere l’offerta formativa più funzionale alle esigenze del mercato</c:v>
                </c:pt>
                <c:pt idx="2">
                  <c:v>Potenziare la logica di multidisciplinarità dell’organizzazione del lavoro professionale</c:v>
                </c:pt>
                <c:pt idx="3">
                  <c:v>Supportare la formazione continua dei professionisti</c:v>
                </c:pt>
                <c:pt idx="4">
                  <c:v>Favorire il ricambio generazionale</c:v>
                </c:pt>
                <c:pt idx="5">
                  <c:v>Limitare l’accesso alla professione, considerato l’alto numero di avvocati</c:v>
                </c:pt>
                <c:pt idx="6">
                  <c:v>Aumentare l’offerta di welfare per sostenere gli avvocati che si trovano in situazioni di difficoltà</c:v>
                </c:pt>
              </c:strCache>
            </c:strRef>
          </c:cat>
          <c:val>
            <c:numRef>
              <c:f>'F9'!$P$3:$P$9</c:f>
              <c:numCache>
                <c:formatCode>###0.0</c:formatCode>
                <c:ptCount val="7"/>
                <c:pt idx="0">
                  <c:v>14.67064627140193</c:v>
                </c:pt>
                <c:pt idx="1">
                  <c:v>46.811929692509224</c:v>
                </c:pt>
                <c:pt idx="2">
                  <c:v>10.156523027873982</c:v>
                </c:pt>
                <c:pt idx="3">
                  <c:v>15.54790752920646</c:v>
                </c:pt>
                <c:pt idx="4">
                  <c:v>15.64862077185497</c:v>
                </c:pt>
                <c:pt idx="5">
                  <c:v>30.513168129702965</c:v>
                </c:pt>
                <c:pt idx="6">
                  <c:v>47.857702962190722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15-42F0-8117-3DC6FC63ACE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249941728"/>
        <c:axId val="1249936928"/>
      </c:barChart>
      <c:catAx>
        <c:axId val="1249941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 Classic" panose="020B0604020202020204" charset="0"/>
                <a:ea typeface="+mn-ea"/>
                <a:cs typeface="+mn-cs"/>
              </a:defRPr>
            </a:pPr>
            <a:endParaRPr lang="it-IT"/>
          </a:p>
        </c:txPr>
        <c:crossAx val="1249936928"/>
        <c:crosses val="autoZero"/>
        <c:auto val="1"/>
        <c:lblAlgn val="ctr"/>
        <c:lblOffset val="100"/>
        <c:noMultiLvlLbl val="0"/>
      </c:catAx>
      <c:valAx>
        <c:axId val="1249936928"/>
        <c:scaling>
          <c:orientation val="minMax"/>
        </c:scaling>
        <c:delete val="1"/>
        <c:axPos val="b"/>
        <c:numFmt formatCode="###0.0" sourceLinked="1"/>
        <c:majorTickMark val="none"/>
        <c:minorTickMark val="none"/>
        <c:tickLblPos val="nextTo"/>
        <c:crossAx val="124994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 Classic" panose="020B0604020202020204" charset="0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Montserrat Classic" panose="020B0604020202020204" charset="0"/>
        </a:defRPr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2BB72-2850-4245-96D6-BDD9D4A7328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E4B08-2407-4851-904D-BBC12DDB49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4408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E4B08-2407-4851-904D-BBC12DDB4974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1826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chart" Target="../charts/chart1.xml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chart" Target="../charts/chart3.xml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chart" Target="../charts/chart4.xml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chart" Target="../charts/chart5.xml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chart" Target="../charts/chart7.xml"/><Relationship Id="rId5" Type="http://schemas.openxmlformats.org/officeDocument/2006/relationships/image" Target="../media/image7.svg"/><Relationship Id="rId10" Type="http://schemas.openxmlformats.org/officeDocument/2006/relationships/chart" Target="../charts/chart6.xml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chart" Target="../charts/chart8.xml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chart" Target="../charts/chart9.xml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chart" Target="../charts/chart10.xml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chart" Target="../charts/chart11.xml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chart" Target="../charts/chart12.xml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AutoShape 3"/>
          <p:cNvSpPr/>
          <p:nvPr/>
        </p:nvSpPr>
        <p:spPr>
          <a:xfrm>
            <a:off x="1346884" y="1035703"/>
            <a:ext cx="257702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13641729" y="181740"/>
            <a:ext cx="4518495" cy="2540413"/>
          </a:xfrm>
          <a:custGeom>
            <a:avLst/>
            <a:gdLst/>
            <a:ahLst/>
            <a:cxnLst/>
            <a:rect l="l" t="t" r="r" b="b"/>
            <a:pathLst>
              <a:path w="4518495" h="2540413">
                <a:moveTo>
                  <a:pt x="0" y="0"/>
                </a:moveTo>
                <a:lnTo>
                  <a:pt x="4518495" y="0"/>
                </a:lnTo>
                <a:lnTo>
                  <a:pt x="4518495" y="2540412"/>
                </a:lnTo>
                <a:lnTo>
                  <a:pt x="0" y="25404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16442300" y="8827515"/>
            <a:ext cx="1386005" cy="430785"/>
          </a:xfrm>
          <a:custGeom>
            <a:avLst/>
            <a:gdLst/>
            <a:ahLst/>
            <a:cxnLst/>
            <a:rect l="l" t="t" r="r" b="b"/>
            <a:pathLst>
              <a:path w="1386005" h="430785">
                <a:moveTo>
                  <a:pt x="0" y="0"/>
                </a:moveTo>
                <a:lnTo>
                  <a:pt x="1386006" y="0"/>
                </a:lnTo>
                <a:lnTo>
                  <a:pt x="1386006" y="430785"/>
                </a:lnTo>
                <a:lnTo>
                  <a:pt x="0" y="4307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TextBox 6"/>
          <p:cNvSpPr txBox="1"/>
          <p:nvPr/>
        </p:nvSpPr>
        <p:spPr>
          <a:xfrm>
            <a:off x="1923048" y="3979452"/>
            <a:ext cx="13977929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dirty="0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RAPPORTO SULL’AVVOCATURA 2026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23048" y="5679834"/>
            <a:ext cx="13977929" cy="1455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9"/>
              </a:lnSpc>
            </a:pPr>
            <a:r>
              <a:rPr lang="en-US" sz="4206" dirty="0">
                <a:solidFill>
                  <a:srgbClr val="FFBD59"/>
                </a:solidFill>
                <a:latin typeface="Open Sans"/>
                <a:ea typeface="Open Sans"/>
                <a:cs typeface="Open Sans"/>
                <a:sym typeface="Open Sans"/>
              </a:rPr>
              <a:t>DIECI ANNI DI ANALISI E PROSPETTIVE</a:t>
            </a:r>
          </a:p>
          <a:p>
            <a:pPr algn="l">
              <a:lnSpc>
                <a:spcPts val="5889"/>
              </a:lnSpc>
            </a:pPr>
            <a:endParaRPr lang="en-US" sz="4206" dirty="0">
              <a:solidFill>
                <a:srgbClr val="FFBD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6110867" y="8108364"/>
            <a:ext cx="1669814" cy="50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3"/>
              </a:lnSpc>
            </a:pPr>
            <a:r>
              <a:rPr lang="en-US" sz="1423" i="1">
                <a:solidFill>
                  <a:srgbClr val="F6FA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con la collaborazione del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65438EC-B759-4C8B-B07F-20FAC9D0A848}"/>
              </a:ext>
            </a:extLst>
          </p:cNvPr>
          <p:cNvSpPr txBox="1"/>
          <p:nvPr/>
        </p:nvSpPr>
        <p:spPr>
          <a:xfrm>
            <a:off x="1914083" y="7845683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>
                <a:solidFill>
                  <a:schemeClr val="bg1"/>
                </a:solidFill>
              </a:rPr>
              <a:t>CENSIS</a:t>
            </a:r>
            <a:endParaRPr lang="it-IT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25928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92758" r="-117762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 rot="-5400000">
            <a:off x="-27452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277" r="-119244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410568" y="6994642"/>
            <a:ext cx="3975441" cy="2484651"/>
          </a:xfrm>
          <a:custGeom>
            <a:avLst/>
            <a:gdLst/>
            <a:ahLst/>
            <a:cxnLst/>
            <a:rect l="l" t="t" r="r" b="b"/>
            <a:pathLst>
              <a:path w="3975441" h="2484651">
                <a:moveTo>
                  <a:pt x="0" y="0"/>
                </a:moveTo>
                <a:lnTo>
                  <a:pt x="3975441" y="0"/>
                </a:lnTo>
                <a:lnTo>
                  <a:pt x="3975441" y="2484650"/>
                </a:lnTo>
                <a:lnTo>
                  <a:pt x="0" y="2484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 flipH="1">
            <a:off x="16774375" y="8671584"/>
            <a:ext cx="1881124" cy="1615416"/>
          </a:xfrm>
          <a:custGeom>
            <a:avLst/>
            <a:gdLst/>
            <a:ahLst/>
            <a:cxnLst/>
            <a:rect l="l" t="t" r="r" b="b"/>
            <a:pathLst>
              <a:path w="1881124" h="1615416">
                <a:moveTo>
                  <a:pt x="1881124" y="0"/>
                </a:moveTo>
                <a:lnTo>
                  <a:pt x="0" y="0"/>
                </a:lnTo>
                <a:lnTo>
                  <a:pt x="0" y="1615416"/>
                </a:lnTo>
                <a:lnTo>
                  <a:pt x="1881124" y="1615416"/>
                </a:lnTo>
                <a:lnTo>
                  <a:pt x="18811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 rot="-8379486" flipH="1">
            <a:off x="17021438" y="-39235"/>
            <a:ext cx="1553347" cy="1333937"/>
          </a:xfrm>
          <a:custGeom>
            <a:avLst/>
            <a:gdLst/>
            <a:ahLst/>
            <a:cxnLst/>
            <a:rect l="l" t="t" r="r" b="b"/>
            <a:pathLst>
              <a:path w="1553347" h="1333937">
                <a:moveTo>
                  <a:pt x="1553348" y="0"/>
                </a:moveTo>
                <a:lnTo>
                  <a:pt x="0" y="0"/>
                </a:lnTo>
                <a:lnTo>
                  <a:pt x="0" y="1333937"/>
                </a:lnTo>
                <a:lnTo>
                  <a:pt x="1553348" y="1333937"/>
                </a:lnTo>
                <a:lnTo>
                  <a:pt x="155334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/>
          <p:cNvGrpSpPr/>
          <p:nvPr/>
        </p:nvGrpSpPr>
        <p:grpSpPr>
          <a:xfrm>
            <a:off x="12773360" y="428339"/>
            <a:ext cx="4485940" cy="447122"/>
            <a:chOff x="0" y="0"/>
            <a:chExt cx="5981254" cy="596163"/>
          </a:xfrm>
        </p:grpSpPr>
        <p:sp>
          <p:nvSpPr>
            <p:cNvPr id="8" name="Freeform 8"/>
            <p:cNvSpPr/>
            <p:nvPr/>
          </p:nvSpPr>
          <p:spPr>
            <a:xfrm>
              <a:off x="1832617" y="0"/>
              <a:ext cx="1918091" cy="596163"/>
            </a:xfrm>
            <a:custGeom>
              <a:avLst/>
              <a:gdLst/>
              <a:ahLst/>
              <a:cxnLst/>
              <a:rect l="l" t="t" r="r" b="b"/>
              <a:pathLst>
                <a:path w="1918091" h="596163">
                  <a:moveTo>
                    <a:pt x="0" y="0"/>
                  </a:moveTo>
                  <a:lnTo>
                    <a:pt x="1918090" y="0"/>
                  </a:lnTo>
                  <a:lnTo>
                    <a:pt x="1918090" y="596163"/>
                  </a:lnTo>
                  <a:lnTo>
                    <a:pt x="0" y="5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4059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>
                  <a:solidFill>
                    <a:srgbClr val="022E5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INDAGINE 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750707" y="-2020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 b="1" i="1">
                  <a:solidFill>
                    <a:srgbClr val="022E5F"/>
                  </a:solidFill>
                  <a:latin typeface="Glacial Indifference Bold Italics"/>
                  <a:ea typeface="Glacial Indifference Bold Italics"/>
                  <a:cs typeface="Glacial Indifference Bold Italics"/>
                  <a:sym typeface="Glacial Indifference Bold Italics"/>
                </a:rPr>
                <a:t>2026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0" y="7367"/>
            <a:ext cx="4796577" cy="10279633"/>
          </a:xfrm>
          <a:custGeom>
            <a:avLst/>
            <a:gdLst/>
            <a:ahLst/>
            <a:cxnLst/>
            <a:rect l="l" t="t" r="r" b="b"/>
            <a:pathLst>
              <a:path w="4796577" h="10279633">
                <a:moveTo>
                  <a:pt x="0" y="0"/>
                </a:moveTo>
                <a:lnTo>
                  <a:pt x="4796577" y="0"/>
                </a:lnTo>
                <a:lnTo>
                  <a:pt x="4796577" y="10279633"/>
                </a:lnTo>
                <a:lnTo>
                  <a:pt x="0" y="102796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999"/>
            </a:blip>
            <a:stretch>
              <a:fillRect l="-187136" r="-3655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/>
          <p:cNvSpPr txBox="1"/>
          <p:nvPr/>
        </p:nvSpPr>
        <p:spPr>
          <a:xfrm>
            <a:off x="832244" y="3619275"/>
            <a:ext cx="3132090" cy="2299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4"/>
              </a:lnSpc>
            </a:pPr>
            <a:r>
              <a:rPr lang="it-IT" sz="3499" b="1" dirty="0">
                <a:solidFill>
                  <a:srgbClr val="F6FA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 temi del Rapporto Avvocatura 2026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1ACA947-6CCD-7FEA-DC93-D526D4E2D90D}"/>
              </a:ext>
            </a:extLst>
          </p:cNvPr>
          <p:cNvSpPr txBox="1"/>
          <p:nvPr/>
        </p:nvSpPr>
        <p:spPr>
          <a:xfrm>
            <a:off x="5791200" y="921176"/>
            <a:ext cx="10830774" cy="8402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400" b="1" dirty="0">
                <a:solidFill>
                  <a:srgbClr val="2A7C79"/>
                </a:solidFill>
                <a:latin typeface="Montserrat Classic" panose="020B0604020202020204" charset="0"/>
              </a:rPr>
              <a:t>Le linee interpretative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400" b="1" dirty="0">
                <a:solidFill>
                  <a:srgbClr val="163253"/>
                </a:solidFill>
                <a:latin typeface="Montserrat Classic" panose="020B0604020202020204" charset="0"/>
              </a:rPr>
              <a:t>L’evoluzione della professione negli ultimi dieci anni. </a:t>
            </a: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Le dinamiche di lungo periodo e il quadro attuale: il calo degli iscritti, i mutamenti nei modelli professionali, il livello di stabilità economica della professione, la percezione che gli avvocati hanno della loro condizione professionale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400" b="1" dirty="0">
                <a:solidFill>
                  <a:srgbClr val="163253"/>
                </a:solidFill>
                <a:latin typeface="Montserrat Classic" panose="020B0604020202020204" charset="0"/>
              </a:rPr>
              <a:t>Dimensione economica della professione e condizioni di reddito. </a:t>
            </a: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Differenze territoriali, di genere, di età. Tendenze in atto: i miglioramenti e le criticità. La situazione previdenziale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400" b="1" dirty="0">
                <a:solidFill>
                  <a:srgbClr val="163253"/>
                </a:solidFill>
                <a:latin typeface="Montserrat Classic" panose="020B0604020202020204" charset="0"/>
              </a:rPr>
              <a:t>L’impegno di Cassa Forense. </a:t>
            </a: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Prestazioni a sostegno della professione, della famiglia, della salute. Attività di informazione e comunicazione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400" b="1" dirty="0">
                <a:solidFill>
                  <a:srgbClr val="163253"/>
                </a:solidFill>
                <a:latin typeface="Montserrat Classic" panose="020B0604020202020204" charset="0"/>
              </a:rPr>
              <a:t>Identità e benessere dell’avvocato. </a:t>
            </a: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Le ragioni che hanno spinto a intraprendere la professione forense. Benessere psicologico dell’avvocato. Utilizzo degli strumenti di IA e loro impatto sulla professione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400" b="1" dirty="0">
                <a:solidFill>
                  <a:srgbClr val="163253"/>
                </a:solidFill>
                <a:latin typeface="Montserrat Classic" panose="020B0604020202020204" charset="0"/>
              </a:rPr>
              <a:t>Attrattività della professione forense. </a:t>
            </a: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Calo delle immatricolazioni ai corsi di giurisprudenza. Strategie messe in atto. Selezione di nuovi talenti e giovani professionisti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400" b="1" dirty="0">
                <a:solidFill>
                  <a:srgbClr val="163253"/>
                </a:solidFill>
                <a:latin typeface="Montserrat Classic" panose="020B0604020202020204" charset="0"/>
              </a:rPr>
              <a:t>Letture territoriali. </a:t>
            </a: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Carico di lavoro, densità professionale e clima della professione a livello regionale e di distretto</a:t>
            </a:r>
            <a:endParaRPr lang="it-IT" sz="2400" b="1" dirty="0">
              <a:solidFill>
                <a:srgbClr val="163253"/>
              </a:solidFill>
              <a:latin typeface="Montserrat Classic" panose="020B06040202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25928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92758" r="-117762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 rot="-5400000">
            <a:off x="-27452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277" r="-119244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410568" y="6994642"/>
            <a:ext cx="3975441" cy="2484651"/>
          </a:xfrm>
          <a:custGeom>
            <a:avLst/>
            <a:gdLst/>
            <a:ahLst/>
            <a:cxnLst/>
            <a:rect l="l" t="t" r="r" b="b"/>
            <a:pathLst>
              <a:path w="3975441" h="2484651">
                <a:moveTo>
                  <a:pt x="0" y="0"/>
                </a:moveTo>
                <a:lnTo>
                  <a:pt x="3975441" y="0"/>
                </a:lnTo>
                <a:lnTo>
                  <a:pt x="3975441" y="2484650"/>
                </a:lnTo>
                <a:lnTo>
                  <a:pt x="0" y="2484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 flipH="1">
            <a:off x="16774375" y="8671584"/>
            <a:ext cx="1881124" cy="1615416"/>
          </a:xfrm>
          <a:custGeom>
            <a:avLst/>
            <a:gdLst/>
            <a:ahLst/>
            <a:cxnLst/>
            <a:rect l="l" t="t" r="r" b="b"/>
            <a:pathLst>
              <a:path w="1881124" h="1615416">
                <a:moveTo>
                  <a:pt x="1881124" y="0"/>
                </a:moveTo>
                <a:lnTo>
                  <a:pt x="0" y="0"/>
                </a:lnTo>
                <a:lnTo>
                  <a:pt x="0" y="1615416"/>
                </a:lnTo>
                <a:lnTo>
                  <a:pt x="1881124" y="1615416"/>
                </a:lnTo>
                <a:lnTo>
                  <a:pt x="18811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 rot="-8379486" flipH="1">
            <a:off x="17021438" y="-39235"/>
            <a:ext cx="1553347" cy="1333937"/>
          </a:xfrm>
          <a:custGeom>
            <a:avLst/>
            <a:gdLst/>
            <a:ahLst/>
            <a:cxnLst/>
            <a:rect l="l" t="t" r="r" b="b"/>
            <a:pathLst>
              <a:path w="1553347" h="1333937">
                <a:moveTo>
                  <a:pt x="1553348" y="0"/>
                </a:moveTo>
                <a:lnTo>
                  <a:pt x="0" y="0"/>
                </a:lnTo>
                <a:lnTo>
                  <a:pt x="0" y="1333937"/>
                </a:lnTo>
                <a:lnTo>
                  <a:pt x="1553348" y="1333937"/>
                </a:lnTo>
                <a:lnTo>
                  <a:pt x="155334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/>
          <p:cNvGrpSpPr/>
          <p:nvPr/>
        </p:nvGrpSpPr>
        <p:grpSpPr>
          <a:xfrm>
            <a:off x="12773360" y="428339"/>
            <a:ext cx="4485940" cy="447122"/>
            <a:chOff x="0" y="0"/>
            <a:chExt cx="5981254" cy="596163"/>
          </a:xfrm>
        </p:grpSpPr>
        <p:sp>
          <p:nvSpPr>
            <p:cNvPr id="8" name="Freeform 8"/>
            <p:cNvSpPr/>
            <p:nvPr/>
          </p:nvSpPr>
          <p:spPr>
            <a:xfrm>
              <a:off x="1832617" y="0"/>
              <a:ext cx="1918091" cy="596163"/>
            </a:xfrm>
            <a:custGeom>
              <a:avLst/>
              <a:gdLst/>
              <a:ahLst/>
              <a:cxnLst/>
              <a:rect l="l" t="t" r="r" b="b"/>
              <a:pathLst>
                <a:path w="1918091" h="596163">
                  <a:moveTo>
                    <a:pt x="0" y="0"/>
                  </a:moveTo>
                  <a:lnTo>
                    <a:pt x="1918090" y="0"/>
                  </a:lnTo>
                  <a:lnTo>
                    <a:pt x="1918090" y="596163"/>
                  </a:lnTo>
                  <a:lnTo>
                    <a:pt x="0" y="5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4059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>
                  <a:solidFill>
                    <a:srgbClr val="022E5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INDAGINE 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750707" y="-2020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 b="1" i="1">
                  <a:solidFill>
                    <a:srgbClr val="022E5F"/>
                  </a:solidFill>
                  <a:latin typeface="Glacial Indifference Bold Italics"/>
                  <a:ea typeface="Glacial Indifference Bold Italics"/>
                  <a:cs typeface="Glacial Indifference Bold Italics"/>
                  <a:sym typeface="Glacial Indifference Bold Italics"/>
                </a:rPr>
                <a:t>2026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0" y="7367"/>
            <a:ext cx="4796577" cy="10279633"/>
          </a:xfrm>
          <a:custGeom>
            <a:avLst/>
            <a:gdLst/>
            <a:ahLst/>
            <a:cxnLst/>
            <a:rect l="l" t="t" r="r" b="b"/>
            <a:pathLst>
              <a:path w="4796577" h="10279633">
                <a:moveTo>
                  <a:pt x="0" y="0"/>
                </a:moveTo>
                <a:lnTo>
                  <a:pt x="4796577" y="0"/>
                </a:lnTo>
                <a:lnTo>
                  <a:pt x="4796577" y="10279633"/>
                </a:lnTo>
                <a:lnTo>
                  <a:pt x="0" y="102796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999"/>
            </a:blip>
            <a:stretch>
              <a:fillRect l="-187136" r="-3655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/>
          <p:cNvSpPr txBox="1"/>
          <p:nvPr/>
        </p:nvSpPr>
        <p:spPr>
          <a:xfrm>
            <a:off x="832244" y="3619275"/>
            <a:ext cx="3132090" cy="2299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4"/>
              </a:lnSpc>
            </a:pPr>
            <a:r>
              <a:rPr lang="it-IT" sz="3499" b="1" dirty="0">
                <a:solidFill>
                  <a:srgbClr val="F6FA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 temi del Rapporto Avvocatura 2026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B727DBD-83D2-F83F-A16A-9247024CB608}"/>
              </a:ext>
            </a:extLst>
          </p:cNvPr>
          <p:cNvSpPr txBox="1"/>
          <p:nvPr/>
        </p:nvSpPr>
        <p:spPr>
          <a:xfrm>
            <a:off x="6197382" y="1404015"/>
            <a:ext cx="9880818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400" b="1" dirty="0">
                <a:solidFill>
                  <a:srgbClr val="2A7C79"/>
                </a:solidFill>
                <a:latin typeface="Montserrat Classic" panose="020B0604020202020204" charset="0"/>
              </a:rPr>
              <a:t>Gli strumenti di analisi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400" b="1" dirty="0">
                <a:solidFill>
                  <a:srgbClr val="163253"/>
                </a:solidFill>
                <a:latin typeface="Montserrat Classic" panose="020B0604020202020204" charset="0"/>
              </a:rPr>
              <a:t>Indagine CAWI rivolta agli iscritti a Cassa Forense </a:t>
            </a: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(30.709 rispondenti)</a:t>
            </a:r>
            <a:r>
              <a:rPr lang="it-IT" sz="2400" b="1" dirty="0">
                <a:solidFill>
                  <a:srgbClr val="163253"/>
                </a:solidFill>
                <a:latin typeface="Montserrat Classic" panose="020B0604020202020204" charset="0"/>
              </a:rPr>
              <a:t>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400" b="1" dirty="0">
                <a:solidFill>
                  <a:srgbClr val="163253"/>
                </a:solidFill>
                <a:latin typeface="Montserrat Classic" panose="020B0604020202020204" charset="0"/>
              </a:rPr>
              <a:t>Questionario centrato sui temi: </a:t>
            </a:r>
          </a:p>
          <a:p>
            <a:pPr marL="571500" lvl="2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condizione professionale attuale e in prospettiva</a:t>
            </a:r>
          </a:p>
          <a:p>
            <a:pPr marL="571500" lvl="2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scelta professionale e prospettive di carriera</a:t>
            </a:r>
          </a:p>
          <a:p>
            <a:pPr marL="571500" lvl="2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benessere psicologico</a:t>
            </a:r>
          </a:p>
          <a:p>
            <a:pPr marL="571500" lvl="2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intelligenza artificiale </a:t>
            </a:r>
          </a:p>
          <a:p>
            <a:pPr marL="571500" lvl="2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Cassa Forense e prestazioni rivolte agli avvocati </a:t>
            </a:r>
          </a:p>
          <a:p>
            <a:pPr marL="571500" lvl="2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dati anagrafici e strutturali</a:t>
            </a:r>
          </a:p>
          <a:p>
            <a:pPr marL="0"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400" b="1" dirty="0">
                <a:solidFill>
                  <a:srgbClr val="163253"/>
                </a:solidFill>
                <a:latin typeface="Montserrat Classic" panose="020B0604020202020204" charset="0"/>
              </a:rPr>
              <a:t>Analisi qualitativa sull’attrattività della professione forense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Interviste in profondità a università e studi legali (testimoni privilegiati).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sz="2400" b="1" dirty="0">
                <a:solidFill>
                  <a:srgbClr val="163253"/>
                </a:solidFill>
                <a:latin typeface="Montserrat Classic" panose="020B0604020202020204" charset="0"/>
              </a:rPr>
              <a:t>I numeri dell’Avvocatura</a:t>
            </a: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 (Ufficio Attuariale)</a:t>
            </a:r>
          </a:p>
          <a:p>
            <a:pPr marL="571500" indent="-5715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rgbClr val="163253"/>
                </a:solidFill>
                <a:latin typeface="Montserrat Classic" panose="020B0604020202020204" charset="0"/>
              </a:rPr>
              <a:t>Iscritti, redditi e volume d’affari, pensioni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25928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</a:blip>
            <a:stretch>
              <a:fillRect l="-92758" r="-117762" b="-155562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rot="-5400000">
            <a:off x="-27452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1277" r="-119244" b="-155562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410568" y="6994642"/>
            <a:ext cx="3975441" cy="2484651"/>
          </a:xfrm>
          <a:custGeom>
            <a:avLst/>
            <a:gdLst/>
            <a:ahLst/>
            <a:cxnLst/>
            <a:rect l="l" t="t" r="r" b="b"/>
            <a:pathLst>
              <a:path w="3975441" h="2484651">
                <a:moveTo>
                  <a:pt x="0" y="0"/>
                </a:moveTo>
                <a:lnTo>
                  <a:pt x="3975441" y="0"/>
                </a:lnTo>
                <a:lnTo>
                  <a:pt x="3975441" y="2484650"/>
                </a:lnTo>
                <a:lnTo>
                  <a:pt x="0" y="24846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 flipH="1">
            <a:off x="16774375" y="8671584"/>
            <a:ext cx="1881124" cy="1615416"/>
          </a:xfrm>
          <a:custGeom>
            <a:avLst/>
            <a:gdLst/>
            <a:ahLst/>
            <a:cxnLst/>
            <a:rect l="l" t="t" r="r" b="b"/>
            <a:pathLst>
              <a:path w="1881124" h="1615416">
                <a:moveTo>
                  <a:pt x="1881124" y="0"/>
                </a:moveTo>
                <a:lnTo>
                  <a:pt x="0" y="0"/>
                </a:lnTo>
                <a:lnTo>
                  <a:pt x="0" y="1615416"/>
                </a:lnTo>
                <a:lnTo>
                  <a:pt x="1881124" y="1615416"/>
                </a:lnTo>
                <a:lnTo>
                  <a:pt x="188112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 rot="-8379486" flipH="1">
            <a:off x="17021438" y="-39235"/>
            <a:ext cx="1553347" cy="1333937"/>
          </a:xfrm>
          <a:custGeom>
            <a:avLst/>
            <a:gdLst/>
            <a:ahLst/>
            <a:cxnLst/>
            <a:rect l="l" t="t" r="r" b="b"/>
            <a:pathLst>
              <a:path w="1553347" h="1333937">
                <a:moveTo>
                  <a:pt x="1553348" y="0"/>
                </a:moveTo>
                <a:lnTo>
                  <a:pt x="0" y="0"/>
                </a:lnTo>
                <a:lnTo>
                  <a:pt x="0" y="1333937"/>
                </a:lnTo>
                <a:lnTo>
                  <a:pt x="1553348" y="1333937"/>
                </a:lnTo>
                <a:lnTo>
                  <a:pt x="1553348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2773360" y="428339"/>
            <a:ext cx="4485940" cy="447122"/>
            <a:chOff x="0" y="0"/>
            <a:chExt cx="5981254" cy="596163"/>
          </a:xfrm>
        </p:grpSpPr>
        <p:sp>
          <p:nvSpPr>
            <p:cNvPr id="8" name="Freeform 8"/>
            <p:cNvSpPr/>
            <p:nvPr/>
          </p:nvSpPr>
          <p:spPr>
            <a:xfrm>
              <a:off x="1832617" y="0"/>
              <a:ext cx="1918091" cy="596163"/>
            </a:xfrm>
            <a:custGeom>
              <a:avLst/>
              <a:gdLst/>
              <a:ahLst/>
              <a:cxnLst/>
              <a:rect l="l" t="t" r="r" b="b"/>
              <a:pathLst>
                <a:path w="1918091" h="596163">
                  <a:moveTo>
                    <a:pt x="0" y="0"/>
                  </a:moveTo>
                  <a:lnTo>
                    <a:pt x="1918090" y="0"/>
                  </a:lnTo>
                  <a:lnTo>
                    <a:pt x="1918090" y="596163"/>
                  </a:lnTo>
                  <a:lnTo>
                    <a:pt x="0" y="5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4059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43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18" b="0" i="0" u="none" strike="noStrike" kern="1200" cap="none" spc="0" normalizeH="0" baseline="0" noProof="0">
                  <a:ln>
                    <a:noFill/>
                  </a:ln>
                  <a:solidFill>
                    <a:srgbClr val="022E5F"/>
                  </a:solidFill>
                  <a:effectLst/>
                  <a:uLnTx/>
                  <a:uFillTx/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INDAGINE 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750707" y="-2020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43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18" b="1" i="1" u="none" strike="noStrike" kern="1200" cap="none" spc="0" normalizeH="0" baseline="0" noProof="0">
                  <a:ln>
                    <a:noFill/>
                  </a:ln>
                  <a:solidFill>
                    <a:srgbClr val="022E5F"/>
                  </a:solidFill>
                  <a:effectLst/>
                  <a:uLnTx/>
                  <a:uFillTx/>
                  <a:latin typeface="Glacial Indifference Bold Italics"/>
                  <a:ea typeface="Glacial Indifference Bold Italics"/>
                  <a:cs typeface="Glacial Indifference Bold Italics"/>
                  <a:sym typeface="Glacial Indifference Bold Italics"/>
                </a:rPr>
                <a:t>2026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0" y="7367"/>
            <a:ext cx="4796577" cy="10279633"/>
          </a:xfrm>
          <a:custGeom>
            <a:avLst/>
            <a:gdLst/>
            <a:ahLst/>
            <a:cxnLst/>
            <a:rect l="l" t="t" r="r" b="b"/>
            <a:pathLst>
              <a:path w="4796577" h="10279633">
                <a:moveTo>
                  <a:pt x="0" y="0"/>
                </a:moveTo>
                <a:lnTo>
                  <a:pt x="4796577" y="0"/>
                </a:lnTo>
                <a:lnTo>
                  <a:pt x="4796577" y="10279633"/>
                </a:lnTo>
                <a:lnTo>
                  <a:pt x="0" y="102796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8999"/>
            </a:blip>
            <a:stretch>
              <a:fillRect l="-187136" r="-36556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32244" y="3619275"/>
            <a:ext cx="3132090" cy="2889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499" b="1" i="0" u="none" strike="noStrike" kern="1200" cap="none" spc="0" normalizeH="0" baseline="0" noProof="0" dirty="0">
                <a:ln>
                  <a:noFill/>
                </a:ln>
                <a:solidFill>
                  <a:srgbClr val="F6FAFF"/>
                </a:solidFill>
                <a:effectLst/>
                <a:uLnTx/>
                <a:uFillTx/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L’evoluzione della professione negli ultimi dieci anni</a:t>
            </a:r>
          </a:p>
        </p:txBody>
      </p:sp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0E2AF2D4-2D44-77FA-8D36-53CD418F45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673265"/>
              </p:ext>
            </p:extLst>
          </p:nvPr>
        </p:nvGraphicFramePr>
        <p:xfrm>
          <a:off x="5310955" y="1638872"/>
          <a:ext cx="6129976" cy="6476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4" name="Grafico 13">
            <a:extLst>
              <a:ext uri="{FF2B5EF4-FFF2-40B4-BE49-F238E27FC236}">
                <a16:creationId xmlns:a16="http://schemas.microsoft.com/office/drawing/2014/main" id="{D18E7D19-BE89-E771-FDE0-90FD96894A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1760362"/>
              </p:ext>
            </p:extLst>
          </p:nvPr>
        </p:nvGraphicFramePr>
        <p:xfrm>
          <a:off x="11802910" y="1658631"/>
          <a:ext cx="5995201" cy="6095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D74BEDC-186A-ACFA-5502-E73410EB0872}"/>
              </a:ext>
            </a:extLst>
          </p:cNvPr>
          <p:cNvSpPr txBox="1"/>
          <p:nvPr/>
        </p:nvSpPr>
        <p:spPr>
          <a:xfrm>
            <a:off x="9780757" y="8046369"/>
            <a:ext cx="3706643" cy="8735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2438338" rtl="0" eaLnBrk="1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2E5A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Helvetica Neue"/>
              </a:rPr>
              <a:t>Elaborazioni Censis su dati Cassa Forense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25928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92758" r="-117762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 rot="-5400000">
            <a:off x="-27452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277" r="-119244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410568" y="6994642"/>
            <a:ext cx="3975441" cy="2484651"/>
          </a:xfrm>
          <a:custGeom>
            <a:avLst/>
            <a:gdLst/>
            <a:ahLst/>
            <a:cxnLst/>
            <a:rect l="l" t="t" r="r" b="b"/>
            <a:pathLst>
              <a:path w="3975441" h="2484651">
                <a:moveTo>
                  <a:pt x="0" y="0"/>
                </a:moveTo>
                <a:lnTo>
                  <a:pt x="3975441" y="0"/>
                </a:lnTo>
                <a:lnTo>
                  <a:pt x="3975441" y="2484650"/>
                </a:lnTo>
                <a:lnTo>
                  <a:pt x="0" y="2484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 flipH="1">
            <a:off x="16774375" y="8671584"/>
            <a:ext cx="1881124" cy="1615416"/>
          </a:xfrm>
          <a:custGeom>
            <a:avLst/>
            <a:gdLst/>
            <a:ahLst/>
            <a:cxnLst/>
            <a:rect l="l" t="t" r="r" b="b"/>
            <a:pathLst>
              <a:path w="1881124" h="1615416">
                <a:moveTo>
                  <a:pt x="1881124" y="0"/>
                </a:moveTo>
                <a:lnTo>
                  <a:pt x="0" y="0"/>
                </a:lnTo>
                <a:lnTo>
                  <a:pt x="0" y="1615416"/>
                </a:lnTo>
                <a:lnTo>
                  <a:pt x="1881124" y="1615416"/>
                </a:lnTo>
                <a:lnTo>
                  <a:pt x="18811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 rot="-8379486" flipH="1">
            <a:off x="17021438" y="-39235"/>
            <a:ext cx="1553347" cy="1333937"/>
          </a:xfrm>
          <a:custGeom>
            <a:avLst/>
            <a:gdLst/>
            <a:ahLst/>
            <a:cxnLst/>
            <a:rect l="l" t="t" r="r" b="b"/>
            <a:pathLst>
              <a:path w="1553347" h="1333937">
                <a:moveTo>
                  <a:pt x="1553348" y="0"/>
                </a:moveTo>
                <a:lnTo>
                  <a:pt x="0" y="0"/>
                </a:lnTo>
                <a:lnTo>
                  <a:pt x="0" y="1333937"/>
                </a:lnTo>
                <a:lnTo>
                  <a:pt x="1553348" y="1333937"/>
                </a:lnTo>
                <a:lnTo>
                  <a:pt x="155334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/>
          <p:cNvGrpSpPr/>
          <p:nvPr/>
        </p:nvGrpSpPr>
        <p:grpSpPr>
          <a:xfrm>
            <a:off x="12773360" y="428339"/>
            <a:ext cx="4485940" cy="447122"/>
            <a:chOff x="0" y="0"/>
            <a:chExt cx="5981254" cy="596163"/>
          </a:xfrm>
        </p:grpSpPr>
        <p:sp>
          <p:nvSpPr>
            <p:cNvPr id="8" name="Freeform 8"/>
            <p:cNvSpPr/>
            <p:nvPr/>
          </p:nvSpPr>
          <p:spPr>
            <a:xfrm>
              <a:off x="1832617" y="0"/>
              <a:ext cx="1918091" cy="596163"/>
            </a:xfrm>
            <a:custGeom>
              <a:avLst/>
              <a:gdLst/>
              <a:ahLst/>
              <a:cxnLst/>
              <a:rect l="l" t="t" r="r" b="b"/>
              <a:pathLst>
                <a:path w="1918091" h="596163">
                  <a:moveTo>
                    <a:pt x="0" y="0"/>
                  </a:moveTo>
                  <a:lnTo>
                    <a:pt x="1918090" y="0"/>
                  </a:lnTo>
                  <a:lnTo>
                    <a:pt x="1918090" y="596163"/>
                  </a:lnTo>
                  <a:lnTo>
                    <a:pt x="0" y="5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4059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>
                  <a:solidFill>
                    <a:srgbClr val="022E5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INDAGINE 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750707" y="-2020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 b="1" i="1">
                  <a:solidFill>
                    <a:srgbClr val="022E5F"/>
                  </a:solidFill>
                  <a:latin typeface="Glacial Indifference Bold Italics"/>
                  <a:ea typeface="Glacial Indifference Bold Italics"/>
                  <a:cs typeface="Glacial Indifference Bold Italics"/>
                  <a:sym typeface="Glacial Indifference Bold Italics"/>
                </a:rPr>
                <a:t>2026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0" y="7367"/>
            <a:ext cx="4796577" cy="10279633"/>
          </a:xfrm>
          <a:custGeom>
            <a:avLst/>
            <a:gdLst/>
            <a:ahLst/>
            <a:cxnLst/>
            <a:rect l="l" t="t" r="r" b="b"/>
            <a:pathLst>
              <a:path w="4796577" h="10279633">
                <a:moveTo>
                  <a:pt x="0" y="0"/>
                </a:moveTo>
                <a:lnTo>
                  <a:pt x="4796577" y="0"/>
                </a:lnTo>
                <a:lnTo>
                  <a:pt x="4796577" y="10279633"/>
                </a:lnTo>
                <a:lnTo>
                  <a:pt x="0" y="102796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999"/>
            </a:blip>
            <a:stretch>
              <a:fillRect l="-187136" r="-3655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/>
          <p:cNvSpPr txBox="1"/>
          <p:nvPr/>
        </p:nvSpPr>
        <p:spPr>
          <a:xfrm>
            <a:off x="832243" y="3403985"/>
            <a:ext cx="3132090" cy="3479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4"/>
              </a:lnSpc>
            </a:pPr>
            <a:r>
              <a:rPr lang="it-IT" sz="3499" b="1" dirty="0">
                <a:solidFill>
                  <a:srgbClr val="F6FA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Dimensione economica della professione e condizioni di reddito</a:t>
            </a:r>
          </a:p>
        </p:txBody>
      </p:sp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7636B7BB-0F9D-AD57-0D65-FD534C2573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7660722"/>
              </p:ext>
            </p:extLst>
          </p:nvPr>
        </p:nvGraphicFramePr>
        <p:xfrm>
          <a:off x="5628822" y="1181100"/>
          <a:ext cx="11259002" cy="7490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986ED1E-B860-39A4-EDA7-7DADFCFAA472}"/>
              </a:ext>
            </a:extLst>
          </p:cNvPr>
          <p:cNvSpPr txBox="1"/>
          <p:nvPr/>
        </p:nvSpPr>
        <p:spPr>
          <a:xfrm>
            <a:off x="13181181" y="8248173"/>
            <a:ext cx="3706643" cy="8735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1400" dirty="0">
                <a:solidFill>
                  <a:srgbClr val="002E5A"/>
                </a:solidFill>
                <a:sym typeface="Helvetica Neue"/>
              </a:rPr>
              <a:t>Indagine</a:t>
            </a:r>
            <a:r>
              <a:rPr kumimoji="0" lang="it-IT" sz="1400" b="0" i="0" u="none" strike="noStrike" cap="none" spc="0" normalizeH="0" baseline="0" dirty="0">
                <a:ln>
                  <a:noFill/>
                </a:ln>
                <a:solidFill>
                  <a:srgbClr val="002E5A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Censis,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55C95-953E-C2F2-FC8C-E2F3C3A7B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ABFB369-8454-6427-8F53-4C7275B7F912}"/>
              </a:ext>
            </a:extLst>
          </p:cNvPr>
          <p:cNvSpPr/>
          <p:nvPr/>
        </p:nvSpPr>
        <p:spPr>
          <a:xfrm rot="-5400000">
            <a:off x="-25928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92758" r="-117762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CD911D7-FAC3-5589-B232-0B2923C3D86D}"/>
              </a:ext>
            </a:extLst>
          </p:cNvPr>
          <p:cNvSpPr/>
          <p:nvPr/>
        </p:nvSpPr>
        <p:spPr>
          <a:xfrm rot="-5400000">
            <a:off x="-27452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277" r="-119244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0B24C110-E1E4-777A-330F-90CF0207C5A6}"/>
              </a:ext>
            </a:extLst>
          </p:cNvPr>
          <p:cNvSpPr/>
          <p:nvPr/>
        </p:nvSpPr>
        <p:spPr>
          <a:xfrm>
            <a:off x="410568" y="6994642"/>
            <a:ext cx="3975441" cy="2484651"/>
          </a:xfrm>
          <a:custGeom>
            <a:avLst/>
            <a:gdLst/>
            <a:ahLst/>
            <a:cxnLst/>
            <a:rect l="l" t="t" r="r" b="b"/>
            <a:pathLst>
              <a:path w="3975441" h="2484651">
                <a:moveTo>
                  <a:pt x="0" y="0"/>
                </a:moveTo>
                <a:lnTo>
                  <a:pt x="3975441" y="0"/>
                </a:lnTo>
                <a:lnTo>
                  <a:pt x="3975441" y="2484650"/>
                </a:lnTo>
                <a:lnTo>
                  <a:pt x="0" y="2484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DB349A7-90D2-8776-A286-FA1DB916A6CB}"/>
              </a:ext>
            </a:extLst>
          </p:cNvPr>
          <p:cNvSpPr/>
          <p:nvPr/>
        </p:nvSpPr>
        <p:spPr>
          <a:xfrm flipH="1">
            <a:off x="16774375" y="8671584"/>
            <a:ext cx="1881124" cy="1615416"/>
          </a:xfrm>
          <a:custGeom>
            <a:avLst/>
            <a:gdLst/>
            <a:ahLst/>
            <a:cxnLst/>
            <a:rect l="l" t="t" r="r" b="b"/>
            <a:pathLst>
              <a:path w="1881124" h="1615416">
                <a:moveTo>
                  <a:pt x="1881124" y="0"/>
                </a:moveTo>
                <a:lnTo>
                  <a:pt x="0" y="0"/>
                </a:lnTo>
                <a:lnTo>
                  <a:pt x="0" y="1615416"/>
                </a:lnTo>
                <a:lnTo>
                  <a:pt x="1881124" y="1615416"/>
                </a:lnTo>
                <a:lnTo>
                  <a:pt x="18811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4FDAD48-C3E3-F528-2CEC-9975D529EF59}"/>
              </a:ext>
            </a:extLst>
          </p:cNvPr>
          <p:cNvSpPr/>
          <p:nvPr/>
        </p:nvSpPr>
        <p:spPr>
          <a:xfrm rot="-8379486" flipH="1">
            <a:off x="17021438" y="-39235"/>
            <a:ext cx="1553347" cy="1333937"/>
          </a:xfrm>
          <a:custGeom>
            <a:avLst/>
            <a:gdLst/>
            <a:ahLst/>
            <a:cxnLst/>
            <a:rect l="l" t="t" r="r" b="b"/>
            <a:pathLst>
              <a:path w="1553347" h="1333937">
                <a:moveTo>
                  <a:pt x="1553348" y="0"/>
                </a:moveTo>
                <a:lnTo>
                  <a:pt x="0" y="0"/>
                </a:lnTo>
                <a:lnTo>
                  <a:pt x="0" y="1333937"/>
                </a:lnTo>
                <a:lnTo>
                  <a:pt x="1553348" y="1333937"/>
                </a:lnTo>
                <a:lnTo>
                  <a:pt x="155334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26DA22E8-B436-01EC-03DD-F160D74AD2FE}"/>
              </a:ext>
            </a:extLst>
          </p:cNvPr>
          <p:cNvGrpSpPr/>
          <p:nvPr/>
        </p:nvGrpSpPr>
        <p:grpSpPr>
          <a:xfrm>
            <a:off x="12773360" y="428339"/>
            <a:ext cx="4485940" cy="447122"/>
            <a:chOff x="0" y="0"/>
            <a:chExt cx="5981254" cy="59616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057DD0D-96E2-FFC8-4D10-A2B70E444B8D}"/>
                </a:ext>
              </a:extLst>
            </p:cNvPr>
            <p:cNvSpPr/>
            <p:nvPr/>
          </p:nvSpPr>
          <p:spPr>
            <a:xfrm>
              <a:off x="1832617" y="0"/>
              <a:ext cx="1918091" cy="596163"/>
            </a:xfrm>
            <a:custGeom>
              <a:avLst/>
              <a:gdLst/>
              <a:ahLst/>
              <a:cxnLst/>
              <a:rect l="l" t="t" r="r" b="b"/>
              <a:pathLst>
                <a:path w="1918091" h="596163">
                  <a:moveTo>
                    <a:pt x="0" y="0"/>
                  </a:moveTo>
                  <a:lnTo>
                    <a:pt x="1918090" y="0"/>
                  </a:lnTo>
                  <a:lnTo>
                    <a:pt x="1918090" y="596163"/>
                  </a:lnTo>
                  <a:lnTo>
                    <a:pt x="0" y="5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3C12FE2C-5741-3F3B-3FAC-B9946CA6DA2E}"/>
                </a:ext>
              </a:extLst>
            </p:cNvPr>
            <p:cNvSpPr txBox="1"/>
            <p:nvPr/>
          </p:nvSpPr>
          <p:spPr>
            <a:xfrm>
              <a:off x="0" y="34059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>
                  <a:solidFill>
                    <a:srgbClr val="022E5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INDAGINE </a:t>
              </a: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A6626D3-6409-1765-8B10-273EFF20A75B}"/>
                </a:ext>
              </a:extLst>
            </p:cNvPr>
            <p:cNvSpPr txBox="1"/>
            <p:nvPr/>
          </p:nvSpPr>
          <p:spPr>
            <a:xfrm>
              <a:off x="3750707" y="-2020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 b="1" i="1">
                  <a:solidFill>
                    <a:srgbClr val="022E5F"/>
                  </a:solidFill>
                  <a:latin typeface="Glacial Indifference Bold Italics"/>
                  <a:ea typeface="Glacial Indifference Bold Italics"/>
                  <a:cs typeface="Glacial Indifference Bold Italics"/>
                  <a:sym typeface="Glacial Indifference Bold Italics"/>
                </a:rPr>
                <a:t>2026</a:t>
              </a:r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71EC4197-B55E-CD39-B907-54CC0B1DD9A8}"/>
              </a:ext>
            </a:extLst>
          </p:cNvPr>
          <p:cNvSpPr/>
          <p:nvPr/>
        </p:nvSpPr>
        <p:spPr>
          <a:xfrm>
            <a:off x="0" y="7367"/>
            <a:ext cx="4796577" cy="10279633"/>
          </a:xfrm>
          <a:custGeom>
            <a:avLst/>
            <a:gdLst/>
            <a:ahLst/>
            <a:cxnLst/>
            <a:rect l="l" t="t" r="r" b="b"/>
            <a:pathLst>
              <a:path w="4796577" h="10279633">
                <a:moveTo>
                  <a:pt x="0" y="0"/>
                </a:moveTo>
                <a:lnTo>
                  <a:pt x="4796577" y="0"/>
                </a:lnTo>
                <a:lnTo>
                  <a:pt x="4796577" y="10279633"/>
                </a:lnTo>
                <a:lnTo>
                  <a:pt x="0" y="102796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999"/>
            </a:blip>
            <a:stretch>
              <a:fillRect l="-187136" r="-3655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B050069-FFB6-978B-59C0-60EEE833A4E0}"/>
              </a:ext>
            </a:extLst>
          </p:cNvPr>
          <p:cNvSpPr txBox="1"/>
          <p:nvPr/>
        </p:nvSpPr>
        <p:spPr>
          <a:xfrm>
            <a:off x="832243" y="3178904"/>
            <a:ext cx="3132090" cy="3479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4"/>
              </a:lnSpc>
            </a:pPr>
            <a:r>
              <a:rPr lang="it-IT" sz="3499" b="1" dirty="0">
                <a:solidFill>
                  <a:srgbClr val="F6FA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Dimensione economica della professione e condizioni di reddito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B245B89-968B-ABEA-5BAB-F7D4B52749FB}"/>
              </a:ext>
            </a:extLst>
          </p:cNvPr>
          <p:cNvSpPr txBox="1"/>
          <p:nvPr/>
        </p:nvSpPr>
        <p:spPr>
          <a:xfrm>
            <a:off x="13181181" y="8248173"/>
            <a:ext cx="3706643" cy="8735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1400" dirty="0">
                <a:solidFill>
                  <a:srgbClr val="002E5A"/>
                </a:solidFill>
                <a:sym typeface="Helvetica Neue"/>
              </a:rPr>
              <a:t>Indagine</a:t>
            </a:r>
            <a:r>
              <a:rPr kumimoji="0" lang="it-IT" sz="1400" b="0" i="0" u="none" strike="noStrike" cap="none" spc="0" normalizeH="0" baseline="0" dirty="0">
                <a:ln>
                  <a:noFill/>
                </a:ln>
                <a:solidFill>
                  <a:srgbClr val="002E5A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Censis, 2026</a:t>
            </a:r>
          </a:p>
        </p:txBody>
      </p:sp>
      <p:graphicFrame>
        <p:nvGraphicFramePr>
          <p:cNvPr id="15" name="Grafico 14">
            <a:extLst>
              <a:ext uri="{FF2B5EF4-FFF2-40B4-BE49-F238E27FC236}">
                <a16:creationId xmlns:a16="http://schemas.microsoft.com/office/drawing/2014/main" id="{61596B4B-7EE4-E8AF-8C42-321844AD61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497902"/>
              </p:ext>
            </p:extLst>
          </p:nvPr>
        </p:nvGraphicFramePr>
        <p:xfrm>
          <a:off x="6553200" y="1165255"/>
          <a:ext cx="10068774" cy="7506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648916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F1024-A022-4D4F-0D30-C816A4CBA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D041D6D-04FF-C2FA-635F-1BCFE079D4F1}"/>
              </a:ext>
            </a:extLst>
          </p:cNvPr>
          <p:cNvSpPr/>
          <p:nvPr/>
        </p:nvSpPr>
        <p:spPr>
          <a:xfrm rot="-5400000">
            <a:off x="-25928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92758" r="-117762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668F4BC-E02D-359D-C1F6-07AEE1BB11CA}"/>
              </a:ext>
            </a:extLst>
          </p:cNvPr>
          <p:cNvSpPr/>
          <p:nvPr/>
        </p:nvSpPr>
        <p:spPr>
          <a:xfrm rot="-5400000">
            <a:off x="-27452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277" r="-119244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FDB81EB-D6A4-EB5C-67CF-F3AFC79E8CC0}"/>
              </a:ext>
            </a:extLst>
          </p:cNvPr>
          <p:cNvSpPr/>
          <p:nvPr/>
        </p:nvSpPr>
        <p:spPr>
          <a:xfrm>
            <a:off x="410568" y="6994642"/>
            <a:ext cx="3975441" cy="2484651"/>
          </a:xfrm>
          <a:custGeom>
            <a:avLst/>
            <a:gdLst/>
            <a:ahLst/>
            <a:cxnLst/>
            <a:rect l="l" t="t" r="r" b="b"/>
            <a:pathLst>
              <a:path w="3975441" h="2484651">
                <a:moveTo>
                  <a:pt x="0" y="0"/>
                </a:moveTo>
                <a:lnTo>
                  <a:pt x="3975441" y="0"/>
                </a:lnTo>
                <a:lnTo>
                  <a:pt x="3975441" y="2484650"/>
                </a:lnTo>
                <a:lnTo>
                  <a:pt x="0" y="2484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52FDB82-C0A4-C184-EDDC-BECE915A2C46}"/>
              </a:ext>
            </a:extLst>
          </p:cNvPr>
          <p:cNvSpPr/>
          <p:nvPr/>
        </p:nvSpPr>
        <p:spPr>
          <a:xfrm flipH="1">
            <a:off x="16774375" y="8671584"/>
            <a:ext cx="1881124" cy="1615416"/>
          </a:xfrm>
          <a:custGeom>
            <a:avLst/>
            <a:gdLst/>
            <a:ahLst/>
            <a:cxnLst/>
            <a:rect l="l" t="t" r="r" b="b"/>
            <a:pathLst>
              <a:path w="1881124" h="1615416">
                <a:moveTo>
                  <a:pt x="1881124" y="0"/>
                </a:moveTo>
                <a:lnTo>
                  <a:pt x="0" y="0"/>
                </a:lnTo>
                <a:lnTo>
                  <a:pt x="0" y="1615416"/>
                </a:lnTo>
                <a:lnTo>
                  <a:pt x="1881124" y="1615416"/>
                </a:lnTo>
                <a:lnTo>
                  <a:pt x="18811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1F5B9D1-60A2-0724-3AB5-F28884F0828B}"/>
              </a:ext>
            </a:extLst>
          </p:cNvPr>
          <p:cNvSpPr/>
          <p:nvPr/>
        </p:nvSpPr>
        <p:spPr>
          <a:xfrm rot="-8379486" flipH="1">
            <a:off x="17021438" y="-39235"/>
            <a:ext cx="1553347" cy="1333937"/>
          </a:xfrm>
          <a:custGeom>
            <a:avLst/>
            <a:gdLst/>
            <a:ahLst/>
            <a:cxnLst/>
            <a:rect l="l" t="t" r="r" b="b"/>
            <a:pathLst>
              <a:path w="1553347" h="1333937">
                <a:moveTo>
                  <a:pt x="1553348" y="0"/>
                </a:moveTo>
                <a:lnTo>
                  <a:pt x="0" y="0"/>
                </a:lnTo>
                <a:lnTo>
                  <a:pt x="0" y="1333937"/>
                </a:lnTo>
                <a:lnTo>
                  <a:pt x="1553348" y="1333937"/>
                </a:lnTo>
                <a:lnTo>
                  <a:pt x="155334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CF28E520-75E1-5A80-E9C6-09EA9A639BF7}"/>
              </a:ext>
            </a:extLst>
          </p:cNvPr>
          <p:cNvGrpSpPr/>
          <p:nvPr/>
        </p:nvGrpSpPr>
        <p:grpSpPr>
          <a:xfrm>
            <a:off x="12773360" y="428339"/>
            <a:ext cx="4485940" cy="447122"/>
            <a:chOff x="0" y="0"/>
            <a:chExt cx="5981254" cy="59616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0B2218F-E4A6-6F53-C804-15DD4C4725A2}"/>
                </a:ext>
              </a:extLst>
            </p:cNvPr>
            <p:cNvSpPr/>
            <p:nvPr/>
          </p:nvSpPr>
          <p:spPr>
            <a:xfrm>
              <a:off x="1832617" y="0"/>
              <a:ext cx="1918091" cy="596163"/>
            </a:xfrm>
            <a:custGeom>
              <a:avLst/>
              <a:gdLst/>
              <a:ahLst/>
              <a:cxnLst/>
              <a:rect l="l" t="t" r="r" b="b"/>
              <a:pathLst>
                <a:path w="1918091" h="596163">
                  <a:moveTo>
                    <a:pt x="0" y="0"/>
                  </a:moveTo>
                  <a:lnTo>
                    <a:pt x="1918090" y="0"/>
                  </a:lnTo>
                  <a:lnTo>
                    <a:pt x="1918090" y="596163"/>
                  </a:lnTo>
                  <a:lnTo>
                    <a:pt x="0" y="5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ADE47A41-AB40-85CA-E9D3-3395D7C33C0E}"/>
                </a:ext>
              </a:extLst>
            </p:cNvPr>
            <p:cNvSpPr txBox="1"/>
            <p:nvPr/>
          </p:nvSpPr>
          <p:spPr>
            <a:xfrm>
              <a:off x="0" y="34059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>
                  <a:solidFill>
                    <a:srgbClr val="022E5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INDAGINE </a:t>
              </a: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A7B30A5-79EC-4E38-6A2E-54C1E7F3ADF7}"/>
                </a:ext>
              </a:extLst>
            </p:cNvPr>
            <p:cNvSpPr txBox="1"/>
            <p:nvPr/>
          </p:nvSpPr>
          <p:spPr>
            <a:xfrm>
              <a:off x="3750707" y="-2020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 b="1" i="1">
                  <a:solidFill>
                    <a:srgbClr val="022E5F"/>
                  </a:solidFill>
                  <a:latin typeface="Glacial Indifference Bold Italics"/>
                  <a:ea typeface="Glacial Indifference Bold Italics"/>
                  <a:cs typeface="Glacial Indifference Bold Italics"/>
                  <a:sym typeface="Glacial Indifference Bold Italics"/>
                </a:rPr>
                <a:t>2026</a:t>
              </a:r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683D26AE-071C-9A88-F793-D795C0764AD2}"/>
              </a:ext>
            </a:extLst>
          </p:cNvPr>
          <p:cNvSpPr/>
          <p:nvPr/>
        </p:nvSpPr>
        <p:spPr>
          <a:xfrm>
            <a:off x="0" y="7367"/>
            <a:ext cx="4796577" cy="10279633"/>
          </a:xfrm>
          <a:custGeom>
            <a:avLst/>
            <a:gdLst/>
            <a:ahLst/>
            <a:cxnLst/>
            <a:rect l="l" t="t" r="r" b="b"/>
            <a:pathLst>
              <a:path w="4796577" h="10279633">
                <a:moveTo>
                  <a:pt x="0" y="0"/>
                </a:moveTo>
                <a:lnTo>
                  <a:pt x="4796577" y="0"/>
                </a:lnTo>
                <a:lnTo>
                  <a:pt x="4796577" y="10279633"/>
                </a:lnTo>
                <a:lnTo>
                  <a:pt x="0" y="102796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999"/>
            </a:blip>
            <a:stretch>
              <a:fillRect l="-187136" r="-3655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AF0F226-5B89-84F8-A2AF-C7BAF459745F}"/>
              </a:ext>
            </a:extLst>
          </p:cNvPr>
          <p:cNvSpPr txBox="1"/>
          <p:nvPr/>
        </p:nvSpPr>
        <p:spPr>
          <a:xfrm>
            <a:off x="685800" y="4286251"/>
            <a:ext cx="3132090" cy="1119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4"/>
              </a:lnSpc>
            </a:pPr>
            <a:r>
              <a:rPr lang="it-IT" sz="3499" b="1" dirty="0">
                <a:solidFill>
                  <a:srgbClr val="F6FA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Prospettive future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41A8AF5-83DB-7C93-EFDF-C10F52668B4F}"/>
              </a:ext>
            </a:extLst>
          </p:cNvPr>
          <p:cNvSpPr txBox="1"/>
          <p:nvPr/>
        </p:nvSpPr>
        <p:spPr>
          <a:xfrm>
            <a:off x="13181181" y="8248173"/>
            <a:ext cx="3706643" cy="8735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1400" dirty="0">
                <a:solidFill>
                  <a:srgbClr val="002E5A"/>
                </a:solidFill>
                <a:sym typeface="Helvetica Neue"/>
              </a:rPr>
              <a:t>Indagine</a:t>
            </a:r>
            <a:r>
              <a:rPr kumimoji="0" lang="it-IT" sz="1400" b="0" i="0" u="none" strike="noStrike" cap="none" spc="0" normalizeH="0" baseline="0" dirty="0">
                <a:ln>
                  <a:noFill/>
                </a:ln>
                <a:solidFill>
                  <a:srgbClr val="002E5A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Censis, 2026</a:t>
            </a:r>
          </a:p>
        </p:txBody>
      </p:sp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BF94E847-D0B6-F545-D8DC-F4C0D076C2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6737482"/>
              </p:ext>
            </p:extLst>
          </p:nvPr>
        </p:nvGraphicFramePr>
        <p:xfrm>
          <a:off x="6858000" y="1271813"/>
          <a:ext cx="10210800" cy="7148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030819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40862-AD30-63D0-B727-08DE8C851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18DCF56-031E-63E1-2346-A522B879A5D3}"/>
              </a:ext>
            </a:extLst>
          </p:cNvPr>
          <p:cNvSpPr/>
          <p:nvPr/>
        </p:nvSpPr>
        <p:spPr>
          <a:xfrm rot="-5400000">
            <a:off x="-25928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92758" r="-117762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40C1F6D-ADD1-BBEC-C655-174134AEBD18}"/>
              </a:ext>
            </a:extLst>
          </p:cNvPr>
          <p:cNvSpPr/>
          <p:nvPr/>
        </p:nvSpPr>
        <p:spPr>
          <a:xfrm rot="-5400000">
            <a:off x="-27452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277" r="-119244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0ACA26F-2452-3C1D-FD33-81ECC8E119F9}"/>
              </a:ext>
            </a:extLst>
          </p:cNvPr>
          <p:cNvSpPr/>
          <p:nvPr/>
        </p:nvSpPr>
        <p:spPr>
          <a:xfrm>
            <a:off x="410568" y="6994642"/>
            <a:ext cx="3975441" cy="2484651"/>
          </a:xfrm>
          <a:custGeom>
            <a:avLst/>
            <a:gdLst/>
            <a:ahLst/>
            <a:cxnLst/>
            <a:rect l="l" t="t" r="r" b="b"/>
            <a:pathLst>
              <a:path w="3975441" h="2484651">
                <a:moveTo>
                  <a:pt x="0" y="0"/>
                </a:moveTo>
                <a:lnTo>
                  <a:pt x="3975441" y="0"/>
                </a:lnTo>
                <a:lnTo>
                  <a:pt x="3975441" y="2484650"/>
                </a:lnTo>
                <a:lnTo>
                  <a:pt x="0" y="2484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53320EA-3081-F479-B64B-FC79E3DCCA92}"/>
              </a:ext>
            </a:extLst>
          </p:cNvPr>
          <p:cNvSpPr/>
          <p:nvPr/>
        </p:nvSpPr>
        <p:spPr>
          <a:xfrm flipH="1">
            <a:off x="16774375" y="8671584"/>
            <a:ext cx="1881124" cy="1615416"/>
          </a:xfrm>
          <a:custGeom>
            <a:avLst/>
            <a:gdLst/>
            <a:ahLst/>
            <a:cxnLst/>
            <a:rect l="l" t="t" r="r" b="b"/>
            <a:pathLst>
              <a:path w="1881124" h="1615416">
                <a:moveTo>
                  <a:pt x="1881124" y="0"/>
                </a:moveTo>
                <a:lnTo>
                  <a:pt x="0" y="0"/>
                </a:lnTo>
                <a:lnTo>
                  <a:pt x="0" y="1615416"/>
                </a:lnTo>
                <a:lnTo>
                  <a:pt x="1881124" y="1615416"/>
                </a:lnTo>
                <a:lnTo>
                  <a:pt x="18811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7339E32-8415-C1B6-3080-AC398E0CE8F9}"/>
              </a:ext>
            </a:extLst>
          </p:cNvPr>
          <p:cNvSpPr/>
          <p:nvPr/>
        </p:nvSpPr>
        <p:spPr>
          <a:xfrm rot="-8379486" flipH="1">
            <a:off x="17021438" y="-39235"/>
            <a:ext cx="1553347" cy="1333937"/>
          </a:xfrm>
          <a:custGeom>
            <a:avLst/>
            <a:gdLst/>
            <a:ahLst/>
            <a:cxnLst/>
            <a:rect l="l" t="t" r="r" b="b"/>
            <a:pathLst>
              <a:path w="1553347" h="1333937">
                <a:moveTo>
                  <a:pt x="1553348" y="0"/>
                </a:moveTo>
                <a:lnTo>
                  <a:pt x="0" y="0"/>
                </a:lnTo>
                <a:lnTo>
                  <a:pt x="0" y="1333937"/>
                </a:lnTo>
                <a:lnTo>
                  <a:pt x="1553348" y="1333937"/>
                </a:lnTo>
                <a:lnTo>
                  <a:pt x="155334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D360938-4A5F-9CEA-9E6A-316998FB864E}"/>
              </a:ext>
            </a:extLst>
          </p:cNvPr>
          <p:cNvGrpSpPr/>
          <p:nvPr/>
        </p:nvGrpSpPr>
        <p:grpSpPr>
          <a:xfrm>
            <a:off x="12773360" y="428339"/>
            <a:ext cx="4485940" cy="447122"/>
            <a:chOff x="0" y="0"/>
            <a:chExt cx="5981254" cy="59616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162F4B6-8261-9D85-D3FE-06C32C344E77}"/>
                </a:ext>
              </a:extLst>
            </p:cNvPr>
            <p:cNvSpPr/>
            <p:nvPr/>
          </p:nvSpPr>
          <p:spPr>
            <a:xfrm>
              <a:off x="1832617" y="0"/>
              <a:ext cx="1918091" cy="596163"/>
            </a:xfrm>
            <a:custGeom>
              <a:avLst/>
              <a:gdLst/>
              <a:ahLst/>
              <a:cxnLst/>
              <a:rect l="l" t="t" r="r" b="b"/>
              <a:pathLst>
                <a:path w="1918091" h="596163">
                  <a:moveTo>
                    <a:pt x="0" y="0"/>
                  </a:moveTo>
                  <a:lnTo>
                    <a:pt x="1918090" y="0"/>
                  </a:lnTo>
                  <a:lnTo>
                    <a:pt x="1918090" y="596163"/>
                  </a:lnTo>
                  <a:lnTo>
                    <a:pt x="0" y="5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0A2977FB-6E76-8810-9398-953260DCCF13}"/>
                </a:ext>
              </a:extLst>
            </p:cNvPr>
            <p:cNvSpPr txBox="1"/>
            <p:nvPr/>
          </p:nvSpPr>
          <p:spPr>
            <a:xfrm>
              <a:off x="0" y="34059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>
                  <a:solidFill>
                    <a:srgbClr val="022E5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INDAGINE </a:t>
              </a: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6B0B5572-0238-304F-E4B1-2826274E1E14}"/>
                </a:ext>
              </a:extLst>
            </p:cNvPr>
            <p:cNvSpPr txBox="1"/>
            <p:nvPr/>
          </p:nvSpPr>
          <p:spPr>
            <a:xfrm>
              <a:off x="3750707" y="-2020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 b="1" i="1">
                  <a:solidFill>
                    <a:srgbClr val="022E5F"/>
                  </a:solidFill>
                  <a:latin typeface="Glacial Indifference Bold Italics"/>
                  <a:ea typeface="Glacial Indifference Bold Italics"/>
                  <a:cs typeface="Glacial Indifference Bold Italics"/>
                  <a:sym typeface="Glacial Indifference Bold Italics"/>
                </a:rPr>
                <a:t>2026</a:t>
              </a:r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430AA7EC-8F12-CD89-755E-C5363D28DDDD}"/>
              </a:ext>
            </a:extLst>
          </p:cNvPr>
          <p:cNvSpPr/>
          <p:nvPr/>
        </p:nvSpPr>
        <p:spPr>
          <a:xfrm>
            <a:off x="0" y="7367"/>
            <a:ext cx="4796577" cy="10279633"/>
          </a:xfrm>
          <a:custGeom>
            <a:avLst/>
            <a:gdLst/>
            <a:ahLst/>
            <a:cxnLst/>
            <a:rect l="l" t="t" r="r" b="b"/>
            <a:pathLst>
              <a:path w="4796577" h="10279633">
                <a:moveTo>
                  <a:pt x="0" y="0"/>
                </a:moveTo>
                <a:lnTo>
                  <a:pt x="4796577" y="0"/>
                </a:lnTo>
                <a:lnTo>
                  <a:pt x="4796577" y="10279633"/>
                </a:lnTo>
                <a:lnTo>
                  <a:pt x="0" y="102796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999"/>
            </a:blip>
            <a:stretch>
              <a:fillRect l="-187136" r="-3655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E5243F1-9C80-A431-D7E9-FCB527ABABC9}"/>
              </a:ext>
            </a:extLst>
          </p:cNvPr>
          <p:cNvSpPr txBox="1"/>
          <p:nvPr/>
        </p:nvSpPr>
        <p:spPr>
          <a:xfrm>
            <a:off x="832243" y="4583795"/>
            <a:ext cx="3132090" cy="1119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4"/>
              </a:lnSpc>
            </a:pPr>
            <a:r>
              <a:rPr lang="it-IT" sz="3499" b="1" dirty="0">
                <a:solidFill>
                  <a:srgbClr val="F6FA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Prospettive future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C855D32-AA81-FDE6-3779-48FB616452B0}"/>
              </a:ext>
            </a:extLst>
          </p:cNvPr>
          <p:cNvSpPr txBox="1"/>
          <p:nvPr/>
        </p:nvSpPr>
        <p:spPr>
          <a:xfrm>
            <a:off x="13132982" y="8425560"/>
            <a:ext cx="3706643" cy="8735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1400" dirty="0">
                <a:solidFill>
                  <a:srgbClr val="002E5A"/>
                </a:solidFill>
                <a:sym typeface="Helvetica Neue"/>
              </a:rPr>
              <a:t>Indagine</a:t>
            </a:r>
            <a:r>
              <a:rPr kumimoji="0" lang="it-IT" sz="1400" b="0" i="0" u="none" strike="noStrike" cap="none" spc="0" normalizeH="0" baseline="0" dirty="0">
                <a:ln>
                  <a:noFill/>
                </a:ln>
                <a:solidFill>
                  <a:srgbClr val="002E5A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Censis, 2026</a:t>
            </a:r>
          </a:p>
        </p:txBody>
      </p:sp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D06FD9BD-E5E8-A0B9-E7DB-CC41241F81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747484"/>
              </p:ext>
            </p:extLst>
          </p:nvPr>
        </p:nvGraphicFramePr>
        <p:xfrm>
          <a:off x="5867400" y="1462791"/>
          <a:ext cx="9296400" cy="2518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8" name="Grafico 17">
            <a:extLst>
              <a:ext uri="{FF2B5EF4-FFF2-40B4-BE49-F238E27FC236}">
                <a16:creationId xmlns:a16="http://schemas.microsoft.com/office/drawing/2014/main" id="{DAC178FD-7CBA-3B2B-EC3F-EAF2279DD6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679070"/>
              </p:ext>
            </p:extLst>
          </p:nvPr>
        </p:nvGraphicFramePr>
        <p:xfrm>
          <a:off x="5867400" y="3981620"/>
          <a:ext cx="11049000" cy="5088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3134541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CC00F-E963-39C0-0732-45319BBA1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4E6B1B-B458-BF71-43FB-AED6B5165306}"/>
              </a:ext>
            </a:extLst>
          </p:cNvPr>
          <p:cNvSpPr/>
          <p:nvPr/>
        </p:nvSpPr>
        <p:spPr>
          <a:xfrm rot="-5400000">
            <a:off x="-25928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92758" r="-117762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E5028CF-FB42-A11A-8310-BA3AC85B5C9D}"/>
              </a:ext>
            </a:extLst>
          </p:cNvPr>
          <p:cNvSpPr/>
          <p:nvPr/>
        </p:nvSpPr>
        <p:spPr>
          <a:xfrm rot="-5400000">
            <a:off x="-27452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277" r="-119244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286B841-E3D8-C77F-DDC4-3BBB76614E11}"/>
              </a:ext>
            </a:extLst>
          </p:cNvPr>
          <p:cNvSpPr/>
          <p:nvPr/>
        </p:nvSpPr>
        <p:spPr>
          <a:xfrm>
            <a:off x="410568" y="6994642"/>
            <a:ext cx="3975441" cy="2484651"/>
          </a:xfrm>
          <a:custGeom>
            <a:avLst/>
            <a:gdLst/>
            <a:ahLst/>
            <a:cxnLst/>
            <a:rect l="l" t="t" r="r" b="b"/>
            <a:pathLst>
              <a:path w="3975441" h="2484651">
                <a:moveTo>
                  <a:pt x="0" y="0"/>
                </a:moveTo>
                <a:lnTo>
                  <a:pt x="3975441" y="0"/>
                </a:lnTo>
                <a:lnTo>
                  <a:pt x="3975441" y="2484650"/>
                </a:lnTo>
                <a:lnTo>
                  <a:pt x="0" y="2484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08214A5-0616-3B4E-333F-4029EA5799D2}"/>
              </a:ext>
            </a:extLst>
          </p:cNvPr>
          <p:cNvSpPr/>
          <p:nvPr/>
        </p:nvSpPr>
        <p:spPr>
          <a:xfrm flipH="1">
            <a:off x="16774375" y="8671584"/>
            <a:ext cx="1881124" cy="1615416"/>
          </a:xfrm>
          <a:custGeom>
            <a:avLst/>
            <a:gdLst/>
            <a:ahLst/>
            <a:cxnLst/>
            <a:rect l="l" t="t" r="r" b="b"/>
            <a:pathLst>
              <a:path w="1881124" h="1615416">
                <a:moveTo>
                  <a:pt x="1881124" y="0"/>
                </a:moveTo>
                <a:lnTo>
                  <a:pt x="0" y="0"/>
                </a:lnTo>
                <a:lnTo>
                  <a:pt x="0" y="1615416"/>
                </a:lnTo>
                <a:lnTo>
                  <a:pt x="1881124" y="1615416"/>
                </a:lnTo>
                <a:lnTo>
                  <a:pt x="18811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CFAECC7-2ABE-707D-A5AC-4DF2C449A5C2}"/>
              </a:ext>
            </a:extLst>
          </p:cNvPr>
          <p:cNvSpPr/>
          <p:nvPr/>
        </p:nvSpPr>
        <p:spPr>
          <a:xfrm rot="-8379486" flipH="1">
            <a:off x="17021438" y="-39235"/>
            <a:ext cx="1553347" cy="1333937"/>
          </a:xfrm>
          <a:custGeom>
            <a:avLst/>
            <a:gdLst/>
            <a:ahLst/>
            <a:cxnLst/>
            <a:rect l="l" t="t" r="r" b="b"/>
            <a:pathLst>
              <a:path w="1553347" h="1333937">
                <a:moveTo>
                  <a:pt x="1553348" y="0"/>
                </a:moveTo>
                <a:lnTo>
                  <a:pt x="0" y="0"/>
                </a:lnTo>
                <a:lnTo>
                  <a:pt x="0" y="1333937"/>
                </a:lnTo>
                <a:lnTo>
                  <a:pt x="1553348" y="1333937"/>
                </a:lnTo>
                <a:lnTo>
                  <a:pt x="155334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2071259-103C-F557-803D-330B7E2F16EA}"/>
              </a:ext>
            </a:extLst>
          </p:cNvPr>
          <p:cNvGrpSpPr/>
          <p:nvPr/>
        </p:nvGrpSpPr>
        <p:grpSpPr>
          <a:xfrm>
            <a:off x="12773360" y="428339"/>
            <a:ext cx="4485940" cy="447122"/>
            <a:chOff x="0" y="0"/>
            <a:chExt cx="5981254" cy="59616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483075D-ABE8-2F07-7876-F232F98F2438}"/>
                </a:ext>
              </a:extLst>
            </p:cNvPr>
            <p:cNvSpPr/>
            <p:nvPr/>
          </p:nvSpPr>
          <p:spPr>
            <a:xfrm>
              <a:off x="1832617" y="0"/>
              <a:ext cx="1918091" cy="596163"/>
            </a:xfrm>
            <a:custGeom>
              <a:avLst/>
              <a:gdLst/>
              <a:ahLst/>
              <a:cxnLst/>
              <a:rect l="l" t="t" r="r" b="b"/>
              <a:pathLst>
                <a:path w="1918091" h="596163">
                  <a:moveTo>
                    <a:pt x="0" y="0"/>
                  </a:moveTo>
                  <a:lnTo>
                    <a:pt x="1918090" y="0"/>
                  </a:lnTo>
                  <a:lnTo>
                    <a:pt x="1918090" y="596163"/>
                  </a:lnTo>
                  <a:lnTo>
                    <a:pt x="0" y="5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97477F4A-A8FE-D5E5-8431-E838889F1FEF}"/>
                </a:ext>
              </a:extLst>
            </p:cNvPr>
            <p:cNvSpPr txBox="1"/>
            <p:nvPr/>
          </p:nvSpPr>
          <p:spPr>
            <a:xfrm>
              <a:off x="0" y="34059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>
                  <a:solidFill>
                    <a:srgbClr val="022E5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INDAGINE </a:t>
              </a: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CA5E1662-A381-317B-9A21-B644CEBBF10B}"/>
                </a:ext>
              </a:extLst>
            </p:cNvPr>
            <p:cNvSpPr txBox="1"/>
            <p:nvPr/>
          </p:nvSpPr>
          <p:spPr>
            <a:xfrm>
              <a:off x="3750707" y="-2020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 b="1" i="1">
                  <a:solidFill>
                    <a:srgbClr val="022E5F"/>
                  </a:solidFill>
                  <a:latin typeface="Glacial Indifference Bold Italics"/>
                  <a:ea typeface="Glacial Indifference Bold Italics"/>
                  <a:cs typeface="Glacial Indifference Bold Italics"/>
                  <a:sym typeface="Glacial Indifference Bold Italics"/>
                </a:rPr>
                <a:t>2026</a:t>
              </a:r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25DCFCD1-F08F-729E-3FED-1478494CAB28}"/>
              </a:ext>
            </a:extLst>
          </p:cNvPr>
          <p:cNvSpPr/>
          <p:nvPr/>
        </p:nvSpPr>
        <p:spPr>
          <a:xfrm>
            <a:off x="0" y="7367"/>
            <a:ext cx="4796577" cy="10279633"/>
          </a:xfrm>
          <a:custGeom>
            <a:avLst/>
            <a:gdLst/>
            <a:ahLst/>
            <a:cxnLst/>
            <a:rect l="l" t="t" r="r" b="b"/>
            <a:pathLst>
              <a:path w="4796577" h="10279633">
                <a:moveTo>
                  <a:pt x="0" y="0"/>
                </a:moveTo>
                <a:lnTo>
                  <a:pt x="4796577" y="0"/>
                </a:lnTo>
                <a:lnTo>
                  <a:pt x="4796577" y="10279633"/>
                </a:lnTo>
                <a:lnTo>
                  <a:pt x="0" y="102796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999"/>
            </a:blip>
            <a:stretch>
              <a:fillRect l="-187136" r="-3655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E70F033B-2723-A0BA-6798-886F4DE572DB}"/>
              </a:ext>
            </a:extLst>
          </p:cNvPr>
          <p:cNvSpPr txBox="1"/>
          <p:nvPr/>
        </p:nvSpPr>
        <p:spPr>
          <a:xfrm>
            <a:off x="687396" y="4583795"/>
            <a:ext cx="3132090" cy="1119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4"/>
              </a:lnSpc>
            </a:pPr>
            <a:r>
              <a:rPr lang="it-IT" sz="3499" b="1" dirty="0">
                <a:solidFill>
                  <a:srgbClr val="F6FA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Prospettive future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85976AA-F72B-9BA5-FC83-B6163B59ADCD}"/>
              </a:ext>
            </a:extLst>
          </p:cNvPr>
          <p:cNvSpPr txBox="1"/>
          <p:nvPr/>
        </p:nvSpPr>
        <p:spPr>
          <a:xfrm>
            <a:off x="13067731" y="7928817"/>
            <a:ext cx="3706643" cy="8735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1400" dirty="0">
                <a:solidFill>
                  <a:srgbClr val="002E5A"/>
                </a:solidFill>
                <a:sym typeface="Helvetica Neue"/>
              </a:rPr>
              <a:t>Indagine</a:t>
            </a:r>
            <a:r>
              <a:rPr kumimoji="0" lang="it-IT" sz="1400" b="0" i="0" u="none" strike="noStrike" cap="none" spc="0" normalizeH="0" baseline="0" dirty="0">
                <a:ln>
                  <a:noFill/>
                </a:ln>
                <a:solidFill>
                  <a:srgbClr val="002E5A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Censis, 2026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CF31110-C99F-A906-EBC9-0AF571C64154}"/>
              </a:ext>
            </a:extLst>
          </p:cNvPr>
          <p:cNvSpPr txBox="1"/>
          <p:nvPr/>
        </p:nvSpPr>
        <p:spPr>
          <a:xfrm>
            <a:off x="5794375" y="8540779"/>
            <a:ext cx="3276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>
                <a:latin typeface="Montserrat Classic" panose="020B0604020202020204" charset="0"/>
              </a:rPr>
              <a:t>Possibili più risposte</a:t>
            </a:r>
          </a:p>
        </p:txBody>
      </p:sp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88239569-EFCB-1C98-1003-284C83EB14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1740266"/>
              </p:ext>
            </p:extLst>
          </p:nvPr>
        </p:nvGraphicFramePr>
        <p:xfrm>
          <a:off x="5370652" y="1943100"/>
          <a:ext cx="11317148" cy="6336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212927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BAA8A-1BAC-F3C5-0D92-481C2B832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4498D16-2B6A-0716-91AF-4280970F6C22}"/>
              </a:ext>
            </a:extLst>
          </p:cNvPr>
          <p:cNvSpPr/>
          <p:nvPr/>
        </p:nvSpPr>
        <p:spPr>
          <a:xfrm rot="-5400000">
            <a:off x="-25928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92758" r="-117762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08C7844-EB7D-7E3D-9EF6-D73D68710410}"/>
              </a:ext>
            </a:extLst>
          </p:cNvPr>
          <p:cNvSpPr/>
          <p:nvPr/>
        </p:nvSpPr>
        <p:spPr>
          <a:xfrm rot="-5400000">
            <a:off x="-27452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277" r="-119244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CA06233-9D80-FBAE-A843-7C6636AB38E3}"/>
              </a:ext>
            </a:extLst>
          </p:cNvPr>
          <p:cNvSpPr/>
          <p:nvPr/>
        </p:nvSpPr>
        <p:spPr>
          <a:xfrm>
            <a:off x="410568" y="6994642"/>
            <a:ext cx="3975441" cy="2484651"/>
          </a:xfrm>
          <a:custGeom>
            <a:avLst/>
            <a:gdLst/>
            <a:ahLst/>
            <a:cxnLst/>
            <a:rect l="l" t="t" r="r" b="b"/>
            <a:pathLst>
              <a:path w="3975441" h="2484651">
                <a:moveTo>
                  <a:pt x="0" y="0"/>
                </a:moveTo>
                <a:lnTo>
                  <a:pt x="3975441" y="0"/>
                </a:lnTo>
                <a:lnTo>
                  <a:pt x="3975441" y="2484650"/>
                </a:lnTo>
                <a:lnTo>
                  <a:pt x="0" y="2484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63FBB90-1138-B722-5F9B-1CE34F23CE3E}"/>
              </a:ext>
            </a:extLst>
          </p:cNvPr>
          <p:cNvSpPr/>
          <p:nvPr/>
        </p:nvSpPr>
        <p:spPr>
          <a:xfrm flipH="1">
            <a:off x="16774375" y="8671584"/>
            <a:ext cx="1881124" cy="1615416"/>
          </a:xfrm>
          <a:custGeom>
            <a:avLst/>
            <a:gdLst/>
            <a:ahLst/>
            <a:cxnLst/>
            <a:rect l="l" t="t" r="r" b="b"/>
            <a:pathLst>
              <a:path w="1881124" h="1615416">
                <a:moveTo>
                  <a:pt x="1881124" y="0"/>
                </a:moveTo>
                <a:lnTo>
                  <a:pt x="0" y="0"/>
                </a:lnTo>
                <a:lnTo>
                  <a:pt x="0" y="1615416"/>
                </a:lnTo>
                <a:lnTo>
                  <a:pt x="1881124" y="1615416"/>
                </a:lnTo>
                <a:lnTo>
                  <a:pt x="18811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599FAE5-1D3B-8BB1-0707-D8CFFBB0A5FC}"/>
              </a:ext>
            </a:extLst>
          </p:cNvPr>
          <p:cNvSpPr/>
          <p:nvPr/>
        </p:nvSpPr>
        <p:spPr>
          <a:xfrm rot="-8379486" flipH="1">
            <a:off x="17021438" y="-39235"/>
            <a:ext cx="1553347" cy="1333937"/>
          </a:xfrm>
          <a:custGeom>
            <a:avLst/>
            <a:gdLst/>
            <a:ahLst/>
            <a:cxnLst/>
            <a:rect l="l" t="t" r="r" b="b"/>
            <a:pathLst>
              <a:path w="1553347" h="1333937">
                <a:moveTo>
                  <a:pt x="1553348" y="0"/>
                </a:moveTo>
                <a:lnTo>
                  <a:pt x="0" y="0"/>
                </a:lnTo>
                <a:lnTo>
                  <a:pt x="0" y="1333937"/>
                </a:lnTo>
                <a:lnTo>
                  <a:pt x="1553348" y="1333937"/>
                </a:lnTo>
                <a:lnTo>
                  <a:pt x="155334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0C1BC09A-F71C-68C9-6FF0-72BB67A03A8D}"/>
              </a:ext>
            </a:extLst>
          </p:cNvPr>
          <p:cNvGrpSpPr/>
          <p:nvPr/>
        </p:nvGrpSpPr>
        <p:grpSpPr>
          <a:xfrm>
            <a:off x="12773360" y="428339"/>
            <a:ext cx="4485940" cy="447122"/>
            <a:chOff x="0" y="0"/>
            <a:chExt cx="5981254" cy="59616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356BBBF-D8F4-D7F3-CFF9-9BF05EDBCDFA}"/>
                </a:ext>
              </a:extLst>
            </p:cNvPr>
            <p:cNvSpPr/>
            <p:nvPr/>
          </p:nvSpPr>
          <p:spPr>
            <a:xfrm>
              <a:off x="1832617" y="0"/>
              <a:ext cx="1918091" cy="596163"/>
            </a:xfrm>
            <a:custGeom>
              <a:avLst/>
              <a:gdLst/>
              <a:ahLst/>
              <a:cxnLst/>
              <a:rect l="l" t="t" r="r" b="b"/>
              <a:pathLst>
                <a:path w="1918091" h="596163">
                  <a:moveTo>
                    <a:pt x="0" y="0"/>
                  </a:moveTo>
                  <a:lnTo>
                    <a:pt x="1918090" y="0"/>
                  </a:lnTo>
                  <a:lnTo>
                    <a:pt x="1918090" y="596163"/>
                  </a:lnTo>
                  <a:lnTo>
                    <a:pt x="0" y="5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979F195E-C831-5F52-9C85-751410A2D34B}"/>
                </a:ext>
              </a:extLst>
            </p:cNvPr>
            <p:cNvSpPr txBox="1"/>
            <p:nvPr/>
          </p:nvSpPr>
          <p:spPr>
            <a:xfrm>
              <a:off x="0" y="34059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>
                  <a:solidFill>
                    <a:srgbClr val="022E5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INDAGINE </a:t>
              </a: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8C010070-EFC3-601E-68B2-783BBD0A87EA}"/>
                </a:ext>
              </a:extLst>
            </p:cNvPr>
            <p:cNvSpPr txBox="1"/>
            <p:nvPr/>
          </p:nvSpPr>
          <p:spPr>
            <a:xfrm>
              <a:off x="3750707" y="-2020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 b="1" i="1">
                  <a:solidFill>
                    <a:srgbClr val="022E5F"/>
                  </a:solidFill>
                  <a:latin typeface="Glacial Indifference Bold Italics"/>
                  <a:ea typeface="Glacial Indifference Bold Italics"/>
                  <a:cs typeface="Glacial Indifference Bold Italics"/>
                  <a:sym typeface="Glacial Indifference Bold Italics"/>
                </a:rPr>
                <a:t>2026</a:t>
              </a:r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F3618588-4C91-8D39-B369-6C02BCAC8FCF}"/>
              </a:ext>
            </a:extLst>
          </p:cNvPr>
          <p:cNvSpPr/>
          <p:nvPr/>
        </p:nvSpPr>
        <p:spPr>
          <a:xfrm>
            <a:off x="0" y="7367"/>
            <a:ext cx="4796577" cy="10279633"/>
          </a:xfrm>
          <a:custGeom>
            <a:avLst/>
            <a:gdLst/>
            <a:ahLst/>
            <a:cxnLst/>
            <a:rect l="l" t="t" r="r" b="b"/>
            <a:pathLst>
              <a:path w="4796577" h="10279633">
                <a:moveTo>
                  <a:pt x="0" y="0"/>
                </a:moveTo>
                <a:lnTo>
                  <a:pt x="4796577" y="0"/>
                </a:lnTo>
                <a:lnTo>
                  <a:pt x="4796577" y="10279633"/>
                </a:lnTo>
                <a:lnTo>
                  <a:pt x="0" y="102796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999"/>
            </a:blip>
            <a:stretch>
              <a:fillRect l="-187136" r="-3655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5E7B609D-A827-FA76-EF14-E18E6BA92ADE}"/>
              </a:ext>
            </a:extLst>
          </p:cNvPr>
          <p:cNvSpPr txBox="1"/>
          <p:nvPr/>
        </p:nvSpPr>
        <p:spPr>
          <a:xfrm>
            <a:off x="832243" y="3276670"/>
            <a:ext cx="3132090" cy="2889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4"/>
              </a:lnSpc>
            </a:pPr>
            <a:r>
              <a:rPr lang="it-IT" sz="3499" b="1" dirty="0">
                <a:solidFill>
                  <a:srgbClr val="F6FA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Benessere, identità e attrattività della professione</a:t>
            </a:r>
          </a:p>
        </p:txBody>
      </p:sp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B62146CE-FBA9-3D24-9CAE-5B5AC3C24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194502"/>
              </p:ext>
            </p:extLst>
          </p:nvPr>
        </p:nvGraphicFramePr>
        <p:xfrm>
          <a:off x="5101377" y="1257300"/>
          <a:ext cx="6633425" cy="7924799"/>
        </p:xfrm>
        <a:graphic>
          <a:graphicData uri="http://schemas.openxmlformats.org/drawingml/2006/table">
            <a:tbl>
              <a:tblPr/>
              <a:tblGrid>
                <a:gridCol w="3139483">
                  <a:extLst>
                    <a:ext uri="{9D8B030D-6E8A-4147-A177-3AD203B41FA5}">
                      <a16:colId xmlns:a16="http://schemas.microsoft.com/office/drawing/2014/main" val="3144074144"/>
                    </a:ext>
                  </a:extLst>
                </a:gridCol>
                <a:gridCol w="1746971">
                  <a:extLst>
                    <a:ext uri="{9D8B030D-6E8A-4147-A177-3AD203B41FA5}">
                      <a16:colId xmlns:a16="http://schemas.microsoft.com/office/drawing/2014/main" val="4022646674"/>
                    </a:ext>
                  </a:extLst>
                </a:gridCol>
                <a:gridCol w="1746971">
                  <a:extLst>
                    <a:ext uri="{9D8B030D-6E8A-4147-A177-3AD203B41FA5}">
                      <a16:colId xmlns:a16="http://schemas.microsoft.com/office/drawing/2014/main" val="3710713021"/>
                    </a:ext>
                  </a:extLst>
                </a:gridCol>
              </a:tblGrid>
              <a:tr h="1674504">
                <a:tc rowSpan="2"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Come si sente, in generale, rispetto al suo equilibrio psicologico nella vita professionale di tutti i giorni?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In questa fase della sua attività sta pensando di lasciare la professione di Avvocato?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547728"/>
                  </a:ext>
                </a:extLst>
              </a:tr>
              <a:tr h="62923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Sì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No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4379940"/>
                  </a:ext>
                </a:extLst>
              </a:tr>
              <a:tr h="565327"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Sereno/a e soddisfatto/a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3,3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9,3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3078142"/>
                  </a:ext>
                </a:extLst>
              </a:tr>
              <a:tr h="1119916"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A volte sotto pressione, ma in equilibrio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31,7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59,0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4084035"/>
                  </a:ext>
                </a:extLst>
              </a:tr>
              <a:tr h="1119916"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Spesso stressato/a e fatico a gestire i carichi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32,5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24,4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838736"/>
                  </a:ext>
                </a:extLst>
              </a:tr>
              <a:tr h="1119916"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In forte difficoltà o in una situazione di crisi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23,7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3,7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0403701"/>
                  </a:ext>
                </a:extLst>
              </a:tr>
              <a:tr h="565327"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Preferisco non rispondere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7,3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3,1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5395025"/>
                  </a:ext>
                </a:extLst>
              </a:tr>
              <a:tr h="565327"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Altro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1,5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0,6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082201"/>
                  </a:ext>
                </a:extLst>
              </a:tr>
              <a:tr h="565327"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Totale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100,0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Classic" panose="020B0604020202020204" charset="0"/>
                        </a:rPr>
                        <a:t>100,0</a:t>
                      </a:r>
                    </a:p>
                  </a:txBody>
                  <a:tcPr marL="7082" marR="7082" marT="70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2835829"/>
                  </a:ext>
                </a:extLst>
              </a:tr>
            </a:tbl>
          </a:graphicData>
        </a:graphic>
      </p:graphicFrame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87026CD8-2B4D-3214-8A3C-73FD6AB1B5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9472010"/>
              </p:ext>
            </p:extLst>
          </p:nvPr>
        </p:nvGraphicFramePr>
        <p:xfrm>
          <a:off x="12086231" y="1257300"/>
          <a:ext cx="5963099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945B176-06C1-76FB-8462-105A53875A1B}"/>
              </a:ext>
            </a:extLst>
          </p:cNvPr>
          <p:cNvSpPr txBox="1"/>
          <p:nvPr/>
        </p:nvSpPr>
        <p:spPr>
          <a:xfrm>
            <a:off x="9881480" y="8796668"/>
            <a:ext cx="3706643" cy="8735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1400" dirty="0">
                <a:solidFill>
                  <a:srgbClr val="002E5A"/>
                </a:solidFill>
                <a:sym typeface="Helvetica Neue"/>
              </a:rPr>
              <a:t>Indagine</a:t>
            </a:r>
            <a:r>
              <a:rPr kumimoji="0" lang="it-IT" sz="1400" b="0" i="0" u="none" strike="noStrike" cap="none" spc="0" normalizeH="0" baseline="0" dirty="0">
                <a:ln>
                  <a:noFill/>
                </a:ln>
                <a:solidFill>
                  <a:srgbClr val="002E5A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Censis, 2026</a:t>
            </a:r>
          </a:p>
        </p:txBody>
      </p:sp>
      <p:sp>
        <p:nvSpPr>
          <p:cNvPr id="18" name="Titolo del paragrafo">
            <a:extLst>
              <a:ext uri="{FF2B5EF4-FFF2-40B4-BE49-F238E27FC236}">
                <a16:creationId xmlns:a16="http://schemas.microsoft.com/office/drawing/2014/main" id="{D426C9F1-88DD-54DC-A4A4-1D4618F42DB7}"/>
              </a:ext>
            </a:extLst>
          </p:cNvPr>
          <p:cNvSpPr txBox="1"/>
          <p:nvPr/>
        </p:nvSpPr>
        <p:spPr>
          <a:xfrm>
            <a:off x="12552460" y="5299044"/>
            <a:ext cx="4629294" cy="3934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spcBef>
                <a:spcPts val="0"/>
              </a:spcBef>
              <a:defRPr sz="5500" spc="-55">
                <a:solidFill>
                  <a:srgbClr val="002E5A"/>
                </a:solidFill>
                <a:latin typeface="ATCArquette-Medium"/>
                <a:ea typeface="ATCArquette-Medium"/>
                <a:cs typeface="ATCArquette-Medium"/>
                <a:sym typeface="ATCArquette-Medium"/>
              </a:defRPr>
            </a:lvl1pPr>
          </a:lstStyle>
          <a:p>
            <a:pPr>
              <a:spcBef>
                <a:spcPts val="600"/>
              </a:spcBef>
            </a:pPr>
            <a:r>
              <a:rPr lang="it-IT" sz="1800" b="1" dirty="0">
                <a:latin typeface="Montserrat Classic" panose="020B0604020202020204" charset="0"/>
              </a:rPr>
              <a:t>Minore attrattività del corso di studi e della professione:</a:t>
            </a:r>
          </a:p>
          <a:p>
            <a:pPr>
              <a:spcBef>
                <a:spcPts val="600"/>
              </a:spcBef>
            </a:pPr>
            <a:r>
              <a:rPr lang="it-IT" sz="1800" dirty="0">
                <a:latin typeface="Montserrat Classic" panose="020B0604020202020204" charset="0"/>
              </a:rPr>
              <a:t>• perdita di appeal materiale e simbolico (meno garanzie di stabilità economica, riconoscimento sociale e prospettive di crescita)</a:t>
            </a:r>
          </a:p>
          <a:p>
            <a:pPr>
              <a:spcBef>
                <a:spcPts val="600"/>
              </a:spcBef>
            </a:pPr>
            <a:r>
              <a:rPr lang="it-IT" sz="1800" dirty="0">
                <a:latin typeface="Montserrat Classic" panose="020B0604020202020204" charset="0"/>
              </a:rPr>
              <a:t>• percorso di studi lungo e impegnativo, ritorni professionali meno immediati e spendibili rispetto ad altri percorsi (area Stem)</a:t>
            </a:r>
          </a:p>
          <a:p>
            <a:pPr>
              <a:spcBef>
                <a:spcPts val="600"/>
              </a:spcBef>
            </a:pPr>
            <a:r>
              <a:rPr lang="it-IT" sz="1800" dirty="0">
                <a:latin typeface="Montserrat Classic" panose="020B0604020202020204" charset="0"/>
              </a:rPr>
              <a:t>• scarto tra formazione teorica e dimensione applicativa (cosa significa “fare il giurista”?)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B015805-20E9-D529-D692-6D8A0DEC1943}"/>
              </a:ext>
            </a:extLst>
          </p:cNvPr>
          <p:cNvSpPr txBox="1"/>
          <p:nvPr/>
        </p:nvSpPr>
        <p:spPr>
          <a:xfrm>
            <a:off x="15620999" y="4993250"/>
            <a:ext cx="3276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>
                <a:latin typeface="Montserrat Classic" panose="020B0604020202020204" charset="0"/>
              </a:rPr>
              <a:t>Possibili più risposte</a:t>
            </a:r>
          </a:p>
        </p:txBody>
      </p:sp>
    </p:spTree>
    <p:extLst>
      <p:ext uri="{BB962C8B-B14F-4D97-AF65-F5344CB8AC3E}">
        <p14:creationId xmlns:p14="http://schemas.microsoft.com/office/powerpoint/2010/main" val="2587210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01486-9F21-E7FD-3F71-97204BBBE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AAACD6-365D-29F8-3511-9A086EB56B14}"/>
              </a:ext>
            </a:extLst>
          </p:cNvPr>
          <p:cNvSpPr/>
          <p:nvPr/>
        </p:nvSpPr>
        <p:spPr>
          <a:xfrm rot="-5400000">
            <a:off x="-25928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92758" r="-117762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D42555A-F003-5F3B-A5F8-CA02EEB98E5C}"/>
              </a:ext>
            </a:extLst>
          </p:cNvPr>
          <p:cNvSpPr/>
          <p:nvPr/>
        </p:nvSpPr>
        <p:spPr>
          <a:xfrm rot="-5400000">
            <a:off x="-27452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277" r="-119244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CAD8323-C472-D138-CA35-667477040972}"/>
              </a:ext>
            </a:extLst>
          </p:cNvPr>
          <p:cNvSpPr/>
          <p:nvPr/>
        </p:nvSpPr>
        <p:spPr>
          <a:xfrm>
            <a:off x="410568" y="6994642"/>
            <a:ext cx="3975441" cy="2484651"/>
          </a:xfrm>
          <a:custGeom>
            <a:avLst/>
            <a:gdLst/>
            <a:ahLst/>
            <a:cxnLst/>
            <a:rect l="l" t="t" r="r" b="b"/>
            <a:pathLst>
              <a:path w="3975441" h="2484651">
                <a:moveTo>
                  <a:pt x="0" y="0"/>
                </a:moveTo>
                <a:lnTo>
                  <a:pt x="3975441" y="0"/>
                </a:lnTo>
                <a:lnTo>
                  <a:pt x="3975441" y="2484650"/>
                </a:lnTo>
                <a:lnTo>
                  <a:pt x="0" y="2484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8653E98-AF44-2F83-EA9A-680DB645A406}"/>
              </a:ext>
            </a:extLst>
          </p:cNvPr>
          <p:cNvSpPr/>
          <p:nvPr/>
        </p:nvSpPr>
        <p:spPr>
          <a:xfrm flipH="1">
            <a:off x="16774375" y="8671584"/>
            <a:ext cx="1881124" cy="1615416"/>
          </a:xfrm>
          <a:custGeom>
            <a:avLst/>
            <a:gdLst/>
            <a:ahLst/>
            <a:cxnLst/>
            <a:rect l="l" t="t" r="r" b="b"/>
            <a:pathLst>
              <a:path w="1881124" h="1615416">
                <a:moveTo>
                  <a:pt x="1881124" y="0"/>
                </a:moveTo>
                <a:lnTo>
                  <a:pt x="0" y="0"/>
                </a:lnTo>
                <a:lnTo>
                  <a:pt x="0" y="1615416"/>
                </a:lnTo>
                <a:lnTo>
                  <a:pt x="1881124" y="1615416"/>
                </a:lnTo>
                <a:lnTo>
                  <a:pt x="18811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20D133D-A11D-25DC-A02C-272352646D59}"/>
              </a:ext>
            </a:extLst>
          </p:cNvPr>
          <p:cNvSpPr/>
          <p:nvPr/>
        </p:nvSpPr>
        <p:spPr>
          <a:xfrm rot="-8379486" flipH="1">
            <a:off x="17021438" y="-39235"/>
            <a:ext cx="1553347" cy="1333937"/>
          </a:xfrm>
          <a:custGeom>
            <a:avLst/>
            <a:gdLst/>
            <a:ahLst/>
            <a:cxnLst/>
            <a:rect l="l" t="t" r="r" b="b"/>
            <a:pathLst>
              <a:path w="1553347" h="1333937">
                <a:moveTo>
                  <a:pt x="1553348" y="0"/>
                </a:moveTo>
                <a:lnTo>
                  <a:pt x="0" y="0"/>
                </a:lnTo>
                <a:lnTo>
                  <a:pt x="0" y="1333937"/>
                </a:lnTo>
                <a:lnTo>
                  <a:pt x="1553348" y="1333937"/>
                </a:lnTo>
                <a:lnTo>
                  <a:pt x="155334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BFB7FBAD-8D93-5C17-A9C5-5D9033D423E0}"/>
              </a:ext>
            </a:extLst>
          </p:cNvPr>
          <p:cNvGrpSpPr/>
          <p:nvPr/>
        </p:nvGrpSpPr>
        <p:grpSpPr>
          <a:xfrm>
            <a:off x="12773360" y="428339"/>
            <a:ext cx="4485940" cy="447122"/>
            <a:chOff x="0" y="0"/>
            <a:chExt cx="5981254" cy="59616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F693F3E-3BAF-89BF-1E50-AE26F67C323A}"/>
                </a:ext>
              </a:extLst>
            </p:cNvPr>
            <p:cNvSpPr/>
            <p:nvPr/>
          </p:nvSpPr>
          <p:spPr>
            <a:xfrm>
              <a:off x="1832617" y="0"/>
              <a:ext cx="1918091" cy="596163"/>
            </a:xfrm>
            <a:custGeom>
              <a:avLst/>
              <a:gdLst/>
              <a:ahLst/>
              <a:cxnLst/>
              <a:rect l="l" t="t" r="r" b="b"/>
              <a:pathLst>
                <a:path w="1918091" h="596163">
                  <a:moveTo>
                    <a:pt x="0" y="0"/>
                  </a:moveTo>
                  <a:lnTo>
                    <a:pt x="1918090" y="0"/>
                  </a:lnTo>
                  <a:lnTo>
                    <a:pt x="1918090" y="596163"/>
                  </a:lnTo>
                  <a:lnTo>
                    <a:pt x="0" y="5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3D6A1C27-88AA-15CB-31AD-12B5CA86F9FC}"/>
                </a:ext>
              </a:extLst>
            </p:cNvPr>
            <p:cNvSpPr txBox="1"/>
            <p:nvPr/>
          </p:nvSpPr>
          <p:spPr>
            <a:xfrm>
              <a:off x="0" y="34059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>
                  <a:solidFill>
                    <a:srgbClr val="022E5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INDAGINE </a:t>
              </a: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0D2FD30-D26E-E5A9-FD0F-D197C0BFA0CB}"/>
                </a:ext>
              </a:extLst>
            </p:cNvPr>
            <p:cNvSpPr txBox="1"/>
            <p:nvPr/>
          </p:nvSpPr>
          <p:spPr>
            <a:xfrm>
              <a:off x="3750707" y="-2020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 b="1" i="1">
                  <a:solidFill>
                    <a:srgbClr val="022E5F"/>
                  </a:solidFill>
                  <a:latin typeface="Glacial Indifference Bold Italics"/>
                  <a:ea typeface="Glacial Indifference Bold Italics"/>
                  <a:cs typeface="Glacial Indifference Bold Italics"/>
                  <a:sym typeface="Glacial Indifference Bold Italics"/>
                </a:rPr>
                <a:t>2026</a:t>
              </a:r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A4DED779-6143-3819-D244-DD17A3C3EA7E}"/>
              </a:ext>
            </a:extLst>
          </p:cNvPr>
          <p:cNvSpPr/>
          <p:nvPr/>
        </p:nvSpPr>
        <p:spPr>
          <a:xfrm>
            <a:off x="0" y="7367"/>
            <a:ext cx="4796577" cy="10279633"/>
          </a:xfrm>
          <a:custGeom>
            <a:avLst/>
            <a:gdLst/>
            <a:ahLst/>
            <a:cxnLst/>
            <a:rect l="l" t="t" r="r" b="b"/>
            <a:pathLst>
              <a:path w="4796577" h="10279633">
                <a:moveTo>
                  <a:pt x="0" y="0"/>
                </a:moveTo>
                <a:lnTo>
                  <a:pt x="4796577" y="0"/>
                </a:lnTo>
                <a:lnTo>
                  <a:pt x="4796577" y="10279633"/>
                </a:lnTo>
                <a:lnTo>
                  <a:pt x="0" y="102796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999"/>
            </a:blip>
            <a:stretch>
              <a:fillRect l="-187136" r="-3655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3809E9C6-F989-EB90-0BAF-819801EDBA00}"/>
              </a:ext>
            </a:extLst>
          </p:cNvPr>
          <p:cNvSpPr txBox="1"/>
          <p:nvPr/>
        </p:nvSpPr>
        <p:spPr>
          <a:xfrm>
            <a:off x="832243" y="3276670"/>
            <a:ext cx="3132090" cy="2889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4"/>
              </a:lnSpc>
            </a:pPr>
            <a:r>
              <a:rPr lang="it-IT" sz="3499" b="1" dirty="0">
                <a:solidFill>
                  <a:srgbClr val="F6FA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Benessere, identità e attrattività della professione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5F9F9BA-ECF7-53C1-9BA8-112478D7BE7E}"/>
              </a:ext>
            </a:extLst>
          </p:cNvPr>
          <p:cNvSpPr txBox="1"/>
          <p:nvPr/>
        </p:nvSpPr>
        <p:spPr>
          <a:xfrm>
            <a:off x="9881480" y="8796668"/>
            <a:ext cx="3706643" cy="8735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1400" dirty="0">
                <a:solidFill>
                  <a:srgbClr val="002E5A"/>
                </a:solidFill>
                <a:sym typeface="Helvetica Neue"/>
              </a:rPr>
              <a:t>Indagine</a:t>
            </a:r>
            <a:r>
              <a:rPr kumimoji="0" lang="it-IT" sz="1400" b="0" i="0" u="none" strike="noStrike" cap="none" spc="0" normalizeH="0" baseline="0" dirty="0">
                <a:ln>
                  <a:noFill/>
                </a:ln>
                <a:solidFill>
                  <a:srgbClr val="002E5A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Censis, 2026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90AE29D-4F5F-B94B-118B-C882DA3F471C}"/>
              </a:ext>
            </a:extLst>
          </p:cNvPr>
          <p:cNvSpPr txBox="1"/>
          <p:nvPr/>
        </p:nvSpPr>
        <p:spPr>
          <a:xfrm>
            <a:off x="6584098" y="8796668"/>
            <a:ext cx="3276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>
                <a:latin typeface="Montserrat Classic" panose="020B0604020202020204" charset="0"/>
              </a:rPr>
              <a:t>Possibili più risposte</a:t>
            </a:r>
          </a:p>
        </p:txBody>
      </p:sp>
      <p:graphicFrame>
        <p:nvGraphicFramePr>
          <p:cNvPr id="15" name="Grafico 14">
            <a:extLst>
              <a:ext uri="{FF2B5EF4-FFF2-40B4-BE49-F238E27FC236}">
                <a16:creationId xmlns:a16="http://schemas.microsoft.com/office/drawing/2014/main" id="{BD9BAB17-1A51-A5B4-1CDA-0C6A6C583E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4807438"/>
              </p:ext>
            </p:extLst>
          </p:nvPr>
        </p:nvGraphicFramePr>
        <p:xfrm>
          <a:off x="5628821" y="1485900"/>
          <a:ext cx="10582585" cy="708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871437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D4D9B-A16C-6E72-B407-ACEEDEA19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BFCA36D-174E-1EE5-D3E0-60DC65538E4C}"/>
              </a:ext>
            </a:extLst>
          </p:cNvPr>
          <p:cNvSpPr/>
          <p:nvPr/>
        </p:nvSpPr>
        <p:spPr>
          <a:xfrm rot="-5400000">
            <a:off x="-25928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92758" r="-117762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4B32C06-5491-6D95-7589-C6B3E41EB4D5}"/>
              </a:ext>
            </a:extLst>
          </p:cNvPr>
          <p:cNvSpPr/>
          <p:nvPr/>
        </p:nvSpPr>
        <p:spPr>
          <a:xfrm rot="-5400000">
            <a:off x="-27452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277" r="-119244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4F490A8-EEDD-BC02-C59A-4E23623C9649}"/>
              </a:ext>
            </a:extLst>
          </p:cNvPr>
          <p:cNvSpPr/>
          <p:nvPr/>
        </p:nvSpPr>
        <p:spPr>
          <a:xfrm>
            <a:off x="410568" y="6994642"/>
            <a:ext cx="3975441" cy="2484651"/>
          </a:xfrm>
          <a:custGeom>
            <a:avLst/>
            <a:gdLst/>
            <a:ahLst/>
            <a:cxnLst/>
            <a:rect l="l" t="t" r="r" b="b"/>
            <a:pathLst>
              <a:path w="3975441" h="2484651">
                <a:moveTo>
                  <a:pt x="0" y="0"/>
                </a:moveTo>
                <a:lnTo>
                  <a:pt x="3975441" y="0"/>
                </a:lnTo>
                <a:lnTo>
                  <a:pt x="3975441" y="2484650"/>
                </a:lnTo>
                <a:lnTo>
                  <a:pt x="0" y="2484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06898A6-F959-473A-5467-2D2F457F36EB}"/>
              </a:ext>
            </a:extLst>
          </p:cNvPr>
          <p:cNvSpPr/>
          <p:nvPr/>
        </p:nvSpPr>
        <p:spPr>
          <a:xfrm flipH="1">
            <a:off x="16774375" y="8671584"/>
            <a:ext cx="1881124" cy="1615416"/>
          </a:xfrm>
          <a:custGeom>
            <a:avLst/>
            <a:gdLst/>
            <a:ahLst/>
            <a:cxnLst/>
            <a:rect l="l" t="t" r="r" b="b"/>
            <a:pathLst>
              <a:path w="1881124" h="1615416">
                <a:moveTo>
                  <a:pt x="1881124" y="0"/>
                </a:moveTo>
                <a:lnTo>
                  <a:pt x="0" y="0"/>
                </a:lnTo>
                <a:lnTo>
                  <a:pt x="0" y="1615416"/>
                </a:lnTo>
                <a:lnTo>
                  <a:pt x="1881124" y="1615416"/>
                </a:lnTo>
                <a:lnTo>
                  <a:pt x="18811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5E5C178-675A-8D9E-181D-C98C286EBBC5}"/>
              </a:ext>
            </a:extLst>
          </p:cNvPr>
          <p:cNvSpPr/>
          <p:nvPr/>
        </p:nvSpPr>
        <p:spPr>
          <a:xfrm rot="-8379486" flipH="1">
            <a:off x="17021438" y="-39235"/>
            <a:ext cx="1553347" cy="1333937"/>
          </a:xfrm>
          <a:custGeom>
            <a:avLst/>
            <a:gdLst/>
            <a:ahLst/>
            <a:cxnLst/>
            <a:rect l="l" t="t" r="r" b="b"/>
            <a:pathLst>
              <a:path w="1553347" h="1333937">
                <a:moveTo>
                  <a:pt x="1553348" y="0"/>
                </a:moveTo>
                <a:lnTo>
                  <a:pt x="0" y="0"/>
                </a:lnTo>
                <a:lnTo>
                  <a:pt x="0" y="1333937"/>
                </a:lnTo>
                <a:lnTo>
                  <a:pt x="1553348" y="1333937"/>
                </a:lnTo>
                <a:lnTo>
                  <a:pt x="155334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2B1108D4-9018-2962-6C19-2A8CB6BE8A6B}"/>
              </a:ext>
            </a:extLst>
          </p:cNvPr>
          <p:cNvGrpSpPr/>
          <p:nvPr/>
        </p:nvGrpSpPr>
        <p:grpSpPr>
          <a:xfrm>
            <a:off x="12773360" y="428339"/>
            <a:ext cx="4485940" cy="447122"/>
            <a:chOff x="0" y="0"/>
            <a:chExt cx="5981254" cy="59616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58FB188-D789-8C0A-4BA0-456CDE5AD16E}"/>
                </a:ext>
              </a:extLst>
            </p:cNvPr>
            <p:cNvSpPr/>
            <p:nvPr/>
          </p:nvSpPr>
          <p:spPr>
            <a:xfrm>
              <a:off x="1832617" y="0"/>
              <a:ext cx="1918091" cy="596163"/>
            </a:xfrm>
            <a:custGeom>
              <a:avLst/>
              <a:gdLst/>
              <a:ahLst/>
              <a:cxnLst/>
              <a:rect l="l" t="t" r="r" b="b"/>
              <a:pathLst>
                <a:path w="1918091" h="596163">
                  <a:moveTo>
                    <a:pt x="0" y="0"/>
                  </a:moveTo>
                  <a:lnTo>
                    <a:pt x="1918090" y="0"/>
                  </a:lnTo>
                  <a:lnTo>
                    <a:pt x="1918090" y="596163"/>
                  </a:lnTo>
                  <a:lnTo>
                    <a:pt x="0" y="5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1F4501F8-0E81-0D60-BA27-39CD6BBF1486}"/>
                </a:ext>
              </a:extLst>
            </p:cNvPr>
            <p:cNvSpPr txBox="1"/>
            <p:nvPr/>
          </p:nvSpPr>
          <p:spPr>
            <a:xfrm>
              <a:off x="0" y="34059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>
                  <a:solidFill>
                    <a:srgbClr val="022E5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INDAGINE </a:t>
              </a: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964624B-9DE2-AB79-8C77-7004317D9CEC}"/>
                </a:ext>
              </a:extLst>
            </p:cNvPr>
            <p:cNvSpPr txBox="1"/>
            <p:nvPr/>
          </p:nvSpPr>
          <p:spPr>
            <a:xfrm>
              <a:off x="3750707" y="-2020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 b="1" i="1">
                  <a:solidFill>
                    <a:srgbClr val="022E5F"/>
                  </a:solidFill>
                  <a:latin typeface="Glacial Indifference Bold Italics"/>
                  <a:ea typeface="Glacial Indifference Bold Italics"/>
                  <a:cs typeface="Glacial Indifference Bold Italics"/>
                  <a:sym typeface="Glacial Indifference Bold Italics"/>
                </a:rPr>
                <a:t>2026</a:t>
              </a:r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16AB55D5-D7D8-4D15-7BBF-173E96A1F1FA}"/>
              </a:ext>
            </a:extLst>
          </p:cNvPr>
          <p:cNvSpPr/>
          <p:nvPr/>
        </p:nvSpPr>
        <p:spPr>
          <a:xfrm>
            <a:off x="0" y="7367"/>
            <a:ext cx="4796577" cy="10279633"/>
          </a:xfrm>
          <a:custGeom>
            <a:avLst/>
            <a:gdLst/>
            <a:ahLst/>
            <a:cxnLst/>
            <a:rect l="l" t="t" r="r" b="b"/>
            <a:pathLst>
              <a:path w="4796577" h="10279633">
                <a:moveTo>
                  <a:pt x="0" y="0"/>
                </a:moveTo>
                <a:lnTo>
                  <a:pt x="4796577" y="0"/>
                </a:lnTo>
                <a:lnTo>
                  <a:pt x="4796577" y="10279633"/>
                </a:lnTo>
                <a:lnTo>
                  <a:pt x="0" y="102796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999"/>
            </a:blip>
            <a:stretch>
              <a:fillRect l="-187136" r="-3655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E9D3B84-AA53-D4E9-EC93-3B11C4FC49FC}"/>
              </a:ext>
            </a:extLst>
          </p:cNvPr>
          <p:cNvSpPr txBox="1"/>
          <p:nvPr/>
        </p:nvSpPr>
        <p:spPr>
          <a:xfrm>
            <a:off x="832243" y="2335802"/>
            <a:ext cx="3132090" cy="4068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4"/>
              </a:lnSpc>
            </a:pPr>
            <a:r>
              <a:rPr lang="it-IT" sz="3499" b="1" dirty="0">
                <a:solidFill>
                  <a:srgbClr val="F6FA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Domanda di welfare e offerta di supporto e assistenza da Cassa Forense </a:t>
            </a:r>
          </a:p>
        </p:txBody>
      </p:sp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E1AF505C-DE68-B7AB-1AE2-B914FCF6B5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8378591"/>
              </p:ext>
            </p:extLst>
          </p:nvPr>
        </p:nvGraphicFramePr>
        <p:xfrm>
          <a:off x="5183692" y="1104900"/>
          <a:ext cx="7846508" cy="777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24C0FCD-844D-D37E-78B7-C79A4B4F8887}"/>
              </a:ext>
            </a:extLst>
          </p:cNvPr>
          <p:cNvSpPr txBox="1"/>
          <p:nvPr/>
        </p:nvSpPr>
        <p:spPr>
          <a:xfrm>
            <a:off x="13030200" y="2128929"/>
            <a:ext cx="5105400" cy="58477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Prestazioni di Cassa Forense ritenute più utili dagli avvocati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Per la professione: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 assistenza indennitaria per infortunio o malattia (70,3%)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Per la salute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: copertura sanitaria assicurativa per i gravi eventi morbosi e i grandi interventi chirurgici (69,9%)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Per la famiglia: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 erogazioni in caso di familiari non autosufficienti con gravi disabilità (58,9%)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Priorità: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 tra i più giovani prevale la richiesta di rafforzare le prestazioni a sostegno della professione (52,7%, consolidamento dell’attività e alla stabilità reddituale).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Orientamento che tende a ridursi con l’età, pur restando la voce principale anche nelle coorti d’età intermedie. Per gli </a:t>
            </a:r>
            <a:r>
              <a:rPr lang="it-IT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Over 64: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priorità alla salute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893FD7B-AAF1-3C0A-692A-2DA4FFB28810}"/>
              </a:ext>
            </a:extLst>
          </p:cNvPr>
          <p:cNvSpPr txBox="1"/>
          <p:nvPr/>
        </p:nvSpPr>
        <p:spPr>
          <a:xfrm>
            <a:off x="10427733" y="8312852"/>
            <a:ext cx="3706643" cy="8735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1400" dirty="0">
                <a:solidFill>
                  <a:srgbClr val="002E5A"/>
                </a:solidFill>
                <a:sym typeface="Helvetica Neue"/>
              </a:rPr>
              <a:t>Indagine</a:t>
            </a:r>
            <a:r>
              <a:rPr kumimoji="0" lang="it-IT" sz="1400" b="0" i="0" u="none" strike="noStrike" cap="none" spc="0" normalizeH="0" baseline="0" dirty="0">
                <a:ln>
                  <a:noFill/>
                </a:ln>
                <a:solidFill>
                  <a:srgbClr val="002E5A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Censis, 2026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14E7C6E-477C-FF41-14D6-9E4287AFA484}"/>
              </a:ext>
            </a:extLst>
          </p:cNvPr>
          <p:cNvSpPr txBox="1"/>
          <p:nvPr/>
        </p:nvSpPr>
        <p:spPr>
          <a:xfrm>
            <a:off x="5584568" y="8933194"/>
            <a:ext cx="3276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>
                <a:latin typeface="Montserrat Classic" panose="020B0604020202020204" charset="0"/>
              </a:rPr>
              <a:t>Possibili più risposte</a:t>
            </a:r>
          </a:p>
        </p:txBody>
      </p:sp>
    </p:spTree>
    <p:extLst>
      <p:ext uri="{BB962C8B-B14F-4D97-AF65-F5344CB8AC3E}">
        <p14:creationId xmlns:p14="http://schemas.microsoft.com/office/powerpoint/2010/main" val="3328871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29DE0-81D5-5734-6563-8EFC67AA3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3DC7D83-F15A-E253-7AD8-3F181A1C7A1D}"/>
              </a:ext>
            </a:extLst>
          </p:cNvPr>
          <p:cNvSpPr/>
          <p:nvPr/>
        </p:nvSpPr>
        <p:spPr>
          <a:xfrm rot="-5400000">
            <a:off x="-25928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92758" r="-117762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2CD1BDB-4695-4C83-26E8-211A2628E93C}"/>
              </a:ext>
            </a:extLst>
          </p:cNvPr>
          <p:cNvSpPr/>
          <p:nvPr/>
        </p:nvSpPr>
        <p:spPr>
          <a:xfrm rot="-5400000">
            <a:off x="-27452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277" r="-119244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02674CB-DC90-9EBB-269B-AEE28733B4E8}"/>
              </a:ext>
            </a:extLst>
          </p:cNvPr>
          <p:cNvSpPr/>
          <p:nvPr/>
        </p:nvSpPr>
        <p:spPr>
          <a:xfrm>
            <a:off x="410568" y="6994642"/>
            <a:ext cx="3975441" cy="2484651"/>
          </a:xfrm>
          <a:custGeom>
            <a:avLst/>
            <a:gdLst/>
            <a:ahLst/>
            <a:cxnLst/>
            <a:rect l="l" t="t" r="r" b="b"/>
            <a:pathLst>
              <a:path w="3975441" h="2484651">
                <a:moveTo>
                  <a:pt x="0" y="0"/>
                </a:moveTo>
                <a:lnTo>
                  <a:pt x="3975441" y="0"/>
                </a:lnTo>
                <a:lnTo>
                  <a:pt x="3975441" y="2484650"/>
                </a:lnTo>
                <a:lnTo>
                  <a:pt x="0" y="2484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91752A3-73C6-AC99-20AD-5BD352B3C923}"/>
              </a:ext>
            </a:extLst>
          </p:cNvPr>
          <p:cNvSpPr/>
          <p:nvPr/>
        </p:nvSpPr>
        <p:spPr>
          <a:xfrm flipH="1">
            <a:off x="16774375" y="8671584"/>
            <a:ext cx="1881124" cy="1615416"/>
          </a:xfrm>
          <a:custGeom>
            <a:avLst/>
            <a:gdLst/>
            <a:ahLst/>
            <a:cxnLst/>
            <a:rect l="l" t="t" r="r" b="b"/>
            <a:pathLst>
              <a:path w="1881124" h="1615416">
                <a:moveTo>
                  <a:pt x="1881124" y="0"/>
                </a:moveTo>
                <a:lnTo>
                  <a:pt x="0" y="0"/>
                </a:lnTo>
                <a:lnTo>
                  <a:pt x="0" y="1615416"/>
                </a:lnTo>
                <a:lnTo>
                  <a:pt x="1881124" y="1615416"/>
                </a:lnTo>
                <a:lnTo>
                  <a:pt x="18811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F2213FB2-2468-E845-7830-C1AA975D8967}"/>
              </a:ext>
            </a:extLst>
          </p:cNvPr>
          <p:cNvSpPr/>
          <p:nvPr/>
        </p:nvSpPr>
        <p:spPr>
          <a:xfrm rot="-8379486" flipH="1">
            <a:off x="17021438" y="-39235"/>
            <a:ext cx="1553347" cy="1333937"/>
          </a:xfrm>
          <a:custGeom>
            <a:avLst/>
            <a:gdLst/>
            <a:ahLst/>
            <a:cxnLst/>
            <a:rect l="l" t="t" r="r" b="b"/>
            <a:pathLst>
              <a:path w="1553347" h="1333937">
                <a:moveTo>
                  <a:pt x="1553348" y="0"/>
                </a:moveTo>
                <a:lnTo>
                  <a:pt x="0" y="0"/>
                </a:lnTo>
                <a:lnTo>
                  <a:pt x="0" y="1333937"/>
                </a:lnTo>
                <a:lnTo>
                  <a:pt x="1553348" y="1333937"/>
                </a:lnTo>
                <a:lnTo>
                  <a:pt x="155334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56170ABF-BFBE-47A8-49A1-49A3DD63157B}"/>
              </a:ext>
            </a:extLst>
          </p:cNvPr>
          <p:cNvGrpSpPr/>
          <p:nvPr/>
        </p:nvGrpSpPr>
        <p:grpSpPr>
          <a:xfrm>
            <a:off x="12773360" y="428339"/>
            <a:ext cx="4485940" cy="447122"/>
            <a:chOff x="0" y="0"/>
            <a:chExt cx="5981254" cy="59616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E92F841-1908-683A-77EE-EFC3815D8FF1}"/>
                </a:ext>
              </a:extLst>
            </p:cNvPr>
            <p:cNvSpPr/>
            <p:nvPr/>
          </p:nvSpPr>
          <p:spPr>
            <a:xfrm>
              <a:off x="1832617" y="0"/>
              <a:ext cx="1918091" cy="596163"/>
            </a:xfrm>
            <a:custGeom>
              <a:avLst/>
              <a:gdLst/>
              <a:ahLst/>
              <a:cxnLst/>
              <a:rect l="l" t="t" r="r" b="b"/>
              <a:pathLst>
                <a:path w="1918091" h="596163">
                  <a:moveTo>
                    <a:pt x="0" y="0"/>
                  </a:moveTo>
                  <a:lnTo>
                    <a:pt x="1918090" y="0"/>
                  </a:lnTo>
                  <a:lnTo>
                    <a:pt x="1918090" y="596163"/>
                  </a:lnTo>
                  <a:lnTo>
                    <a:pt x="0" y="5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9EDF1B10-7B24-95EB-C346-97024F7C3CAF}"/>
                </a:ext>
              </a:extLst>
            </p:cNvPr>
            <p:cNvSpPr txBox="1"/>
            <p:nvPr/>
          </p:nvSpPr>
          <p:spPr>
            <a:xfrm>
              <a:off x="0" y="34059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>
                  <a:solidFill>
                    <a:srgbClr val="022E5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INDAGINE </a:t>
              </a: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E3B207C0-ED4D-EE19-1554-574EAB1F1285}"/>
                </a:ext>
              </a:extLst>
            </p:cNvPr>
            <p:cNvSpPr txBox="1"/>
            <p:nvPr/>
          </p:nvSpPr>
          <p:spPr>
            <a:xfrm>
              <a:off x="3750707" y="-2020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 b="1" i="1">
                  <a:solidFill>
                    <a:srgbClr val="022E5F"/>
                  </a:solidFill>
                  <a:latin typeface="Glacial Indifference Bold Italics"/>
                  <a:ea typeface="Glacial Indifference Bold Italics"/>
                  <a:cs typeface="Glacial Indifference Bold Italics"/>
                  <a:sym typeface="Glacial Indifference Bold Italics"/>
                </a:rPr>
                <a:t>2026</a:t>
              </a:r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C5B7AD63-0EC9-F46F-2818-D00FFDA8B840}"/>
              </a:ext>
            </a:extLst>
          </p:cNvPr>
          <p:cNvSpPr/>
          <p:nvPr/>
        </p:nvSpPr>
        <p:spPr>
          <a:xfrm>
            <a:off x="0" y="7367"/>
            <a:ext cx="4796577" cy="10279633"/>
          </a:xfrm>
          <a:custGeom>
            <a:avLst/>
            <a:gdLst/>
            <a:ahLst/>
            <a:cxnLst/>
            <a:rect l="l" t="t" r="r" b="b"/>
            <a:pathLst>
              <a:path w="4796577" h="10279633">
                <a:moveTo>
                  <a:pt x="0" y="0"/>
                </a:moveTo>
                <a:lnTo>
                  <a:pt x="4796577" y="0"/>
                </a:lnTo>
                <a:lnTo>
                  <a:pt x="4796577" y="10279633"/>
                </a:lnTo>
                <a:lnTo>
                  <a:pt x="0" y="102796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999"/>
            </a:blip>
            <a:stretch>
              <a:fillRect l="-187136" r="-3655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120B695B-2555-CDB9-73A2-74BEBF3DAC7E}"/>
              </a:ext>
            </a:extLst>
          </p:cNvPr>
          <p:cNvSpPr txBox="1"/>
          <p:nvPr/>
        </p:nvSpPr>
        <p:spPr>
          <a:xfrm>
            <a:off x="832243" y="2335802"/>
            <a:ext cx="3132090" cy="4068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4"/>
              </a:lnSpc>
            </a:pPr>
            <a:r>
              <a:rPr lang="it-IT" sz="3499" b="1" dirty="0">
                <a:solidFill>
                  <a:srgbClr val="F6FA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Domanda di welfare e offerta di supporto e assistenza da Cassa Forense 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17A4A6F-2E91-77AE-7C2A-F6B4E068773A}"/>
              </a:ext>
            </a:extLst>
          </p:cNvPr>
          <p:cNvSpPr txBox="1"/>
          <p:nvPr/>
        </p:nvSpPr>
        <p:spPr>
          <a:xfrm>
            <a:off x="10427733" y="8312852"/>
            <a:ext cx="3706643" cy="8735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1400" dirty="0">
                <a:solidFill>
                  <a:srgbClr val="002E5A"/>
                </a:solidFill>
                <a:sym typeface="Helvetica Neue"/>
              </a:rPr>
              <a:t>Indagine</a:t>
            </a:r>
            <a:r>
              <a:rPr kumimoji="0" lang="it-IT" sz="1400" b="0" i="0" u="none" strike="noStrike" cap="none" spc="0" normalizeH="0" baseline="0" dirty="0">
                <a:ln>
                  <a:noFill/>
                </a:ln>
                <a:solidFill>
                  <a:srgbClr val="002E5A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Censis, 2026</a:t>
            </a:r>
          </a:p>
        </p:txBody>
      </p:sp>
      <p:graphicFrame>
        <p:nvGraphicFramePr>
          <p:cNvPr id="14" name="Grafico 13">
            <a:extLst>
              <a:ext uri="{FF2B5EF4-FFF2-40B4-BE49-F238E27FC236}">
                <a16:creationId xmlns:a16="http://schemas.microsoft.com/office/drawing/2014/main" id="{8A45ECA0-F27D-D7E8-B460-443AEE5033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8526793"/>
              </p:ext>
            </p:extLst>
          </p:nvPr>
        </p:nvGraphicFramePr>
        <p:xfrm>
          <a:off x="5867399" y="1333500"/>
          <a:ext cx="10754575" cy="733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E42250C-1192-8C87-9ED1-15DB06213DC9}"/>
              </a:ext>
            </a:extLst>
          </p:cNvPr>
          <p:cNvSpPr txBox="1"/>
          <p:nvPr/>
        </p:nvSpPr>
        <p:spPr>
          <a:xfrm>
            <a:off x="6232711" y="8924814"/>
            <a:ext cx="3276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>
                <a:latin typeface="Montserrat Classic" panose="020B0604020202020204" charset="0"/>
              </a:rPr>
              <a:t>Possibili più risposte</a:t>
            </a:r>
          </a:p>
        </p:txBody>
      </p:sp>
    </p:spTree>
    <p:extLst>
      <p:ext uri="{BB962C8B-B14F-4D97-AF65-F5344CB8AC3E}">
        <p14:creationId xmlns:p14="http://schemas.microsoft.com/office/powerpoint/2010/main" val="540765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BC093-A521-5793-A45D-1562C319D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14F2CF3-2B4F-0854-F6EC-6CC9FDAD7173}"/>
              </a:ext>
            </a:extLst>
          </p:cNvPr>
          <p:cNvSpPr/>
          <p:nvPr/>
        </p:nvSpPr>
        <p:spPr>
          <a:xfrm rot="-5400000">
            <a:off x="-25928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92758" r="-117762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AAD12CE-C083-BB54-29D7-08CB1F54E438}"/>
              </a:ext>
            </a:extLst>
          </p:cNvPr>
          <p:cNvSpPr/>
          <p:nvPr/>
        </p:nvSpPr>
        <p:spPr>
          <a:xfrm rot="-5400000">
            <a:off x="-2745212" y="2745212"/>
            <a:ext cx="10287000" cy="4796577"/>
          </a:xfrm>
          <a:custGeom>
            <a:avLst/>
            <a:gdLst/>
            <a:ahLst/>
            <a:cxnLst/>
            <a:rect l="l" t="t" r="r" b="b"/>
            <a:pathLst>
              <a:path w="10287000" h="4796577">
                <a:moveTo>
                  <a:pt x="0" y="0"/>
                </a:moveTo>
                <a:lnTo>
                  <a:pt x="10287000" y="0"/>
                </a:lnTo>
                <a:lnTo>
                  <a:pt x="10287000" y="4796576"/>
                </a:lnTo>
                <a:lnTo>
                  <a:pt x="0" y="47965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277" r="-119244" b="-15556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303A033-2C4B-7D7E-D882-B1742ACD21C0}"/>
              </a:ext>
            </a:extLst>
          </p:cNvPr>
          <p:cNvSpPr/>
          <p:nvPr/>
        </p:nvSpPr>
        <p:spPr>
          <a:xfrm>
            <a:off x="410568" y="6994642"/>
            <a:ext cx="3975441" cy="2484651"/>
          </a:xfrm>
          <a:custGeom>
            <a:avLst/>
            <a:gdLst/>
            <a:ahLst/>
            <a:cxnLst/>
            <a:rect l="l" t="t" r="r" b="b"/>
            <a:pathLst>
              <a:path w="3975441" h="2484651">
                <a:moveTo>
                  <a:pt x="0" y="0"/>
                </a:moveTo>
                <a:lnTo>
                  <a:pt x="3975441" y="0"/>
                </a:lnTo>
                <a:lnTo>
                  <a:pt x="3975441" y="2484650"/>
                </a:lnTo>
                <a:lnTo>
                  <a:pt x="0" y="2484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A9BA40D-E72D-98CE-4898-870CFC5504F6}"/>
              </a:ext>
            </a:extLst>
          </p:cNvPr>
          <p:cNvSpPr/>
          <p:nvPr/>
        </p:nvSpPr>
        <p:spPr>
          <a:xfrm flipH="1">
            <a:off x="16774375" y="8671584"/>
            <a:ext cx="1881124" cy="1615416"/>
          </a:xfrm>
          <a:custGeom>
            <a:avLst/>
            <a:gdLst/>
            <a:ahLst/>
            <a:cxnLst/>
            <a:rect l="l" t="t" r="r" b="b"/>
            <a:pathLst>
              <a:path w="1881124" h="1615416">
                <a:moveTo>
                  <a:pt x="1881124" y="0"/>
                </a:moveTo>
                <a:lnTo>
                  <a:pt x="0" y="0"/>
                </a:lnTo>
                <a:lnTo>
                  <a:pt x="0" y="1615416"/>
                </a:lnTo>
                <a:lnTo>
                  <a:pt x="1881124" y="1615416"/>
                </a:lnTo>
                <a:lnTo>
                  <a:pt x="18811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E089C17-AE1C-5984-E6F6-D064A74418CF}"/>
              </a:ext>
            </a:extLst>
          </p:cNvPr>
          <p:cNvSpPr/>
          <p:nvPr/>
        </p:nvSpPr>
        <p:spPr>
          <a:xfrm rot="-8379486" flipH="1">
            <a:off x="17021438" y="-39235"/>
            <a:ext cx="1553347" cy="1333937"/>
          </a:xfrm>
          <a:custGeom>
            <a:avLst/>
            <a:gdLst/>
            <a:ahLst/>
            <a:cxnLst/>
            <a:rect l="l" t="t" r="r" b="b"/>
            <a:pathLst>
              <a:path w="1553347" h="1333937">
                <a:moveTo>
                  <a:pt x="1553348" y="0"/>
                </a:moveTo>
                <a:lnTo>
                  <a:pt x="0" y="0"/>
                </a:lnTo>
                <a:lnTo>
                  <a:pt x="0" y="1333937"/>
                </a:lnTo>
                <a:lnTo>
                  <a:pt x="1553348" y="1333937"/>
                </a:lnTo>
                <a:lnTo>
                  <a:pt x="155334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A9861D1D-9A9A-525F-F161-49A0DA49D044}"/>
              </a:ext>
            </a:extLst>
          </p:cNvPr>
          <p:cNvGrpSpPr/>
          <p:nvPr/>
        </p:nvGrpSpPr>
        <p:grpSpPr>
          <a:xfrm>
            <a:off x="12773360" y="428339"/>
            <a:ext cx="4485940" cy="447122"/>
            <a:chOff x="0" y="0"/>
            <a:chExt cx="5981254" cy="59616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750BEC7-2E93-DF09-17E5-940AD942ECDC}"/>
                </a:ext>
              </a:extLst>
            </p:cNvPr>
            <p:cNvSpPr/>
            <p:nvPr/>
          </p:nvSpPr>
          <p:spPr>
            <a:xfrm>
              <a:off x="1832617" y="0"/>
              <a:ext cx="1918091" cy="596163"/>
            </a:xfrm>
            <a:custGeom>
              <a:avLst/>
              <a:gdLst/>
              <a:ahLst/>
              <a:cxnLst/>
              <a:rect l="l" t="t" r="r" b="b"/>
              <a:pathLst>
                <a:path w="1918091" h="596163">
                  <a:moveTo>
                    <a:pt x="0" y="0"/>
                  </a:moveTo>
                  <a:lnTo>
                    <a:pt x="1918090" y="0"/>
                  </a:lnTo>
                  <a:lnTo>
                    <a:pt x="1918090" y="596163"/>
                  </a:lnTo>
                  <a:lnTo>
                    <a:pt x="0" y="5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703228A6-DD7B-A658-3EEE-026E30A96DCF}"/>
                </a:ext>
              </a:extLst>
            </p:cNvPr>
            <p:cNvSpPr txBox="1"/>
            <p:nvPr/>
          </p:nvSpPr>
          <p:spPr>
            <a:xfrm>
              <a:off x="0" y="34059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>
                  <a:solidFill>
                    <a:srgbClr val="022E5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INDAGINE </a:t>
              </a: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B4C0221-7926-35D7-97AE-E71A728EC85D}"/>
                </a:ext>
              </a:extLst>
            </p:cNvPr>
            <p:cNvSpPr txBox="1"/>
            <p:nvPr/>
          </p:nvSpPr>
          <p:spPr>
            <a:xfrm>
              <a:off x="3750707" y="-2020"/>
              <a:ext cx="2230546" cy="562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0"/>
                </a:lnSpc>
              </a:pPr>
              <a:r>
                <a:rPr lang="en-US" sz="2618" b="1" i="1">
                  <a:solidFill>
                    <a:srgbClr val="022E5F"/>
                  </a:solidFill>
                  <a:latin typeface="Glacial Indifference Bold Italics"/>
                  <a:ea typeface="Glacial Indifference Bold Italics"/>
                  <a:cs typeface="Glacial Indifference Bold Italics"/>
                  <a:sym typeface="Glacial Indifference Bold Italics"/>
                </a:rPr>
                <a:t>2026</a:t>
              </a:r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9B0228F1-B507-2B7A-7EFD-C07387B348B7}"/>
              </a:ext>
            </a:extLst>
          </p:cNvPr>
          <p:cNvSpPr/>
          <p:nvPr/>
        </p:nvSpPr>
        <p:spPr>
          <a:xfrm>
            <a:off x="0" y="7367"/>
            <a:ext cx="4796577" cy="10279633"/>
          </a:xfrm>
          <a:custGeom>
            <a:avLst/>
            <a:gdLst/>
            <a:ahLst/>
            <a:cxnLst/>
            <a:rect l="l" t="t" r="r" b="b"/>
            <a:pathLst>
              <a:path w="4796577" h="10279633">
                <a:moveTo>
                  <a:pt x="0" y="0"/>
                </a:moveTo>
                <a:lnTo>
                  <a:pt x="4796577" y="0"/>
                </a:lnTo>
                <a:lnTo>
                  <a:pt x="4796577" y="10279633"/>
                </a:lnTo>
                <a:lnTo>
                  <a:pt x="0" y="102796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999"/>
            </a:blip>
            <a:stretch>
              <a:fillRect l="-187136" r="-3655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CBA128A1-2C00-8E4D-CA3F-A9168823149F}"/>
              </a:ext>
            </a:extLst>
          </p:cNvPr>
          <p:cNvSpPr txBox="1"/>
          <p:nvPr/>
        </p:nvSpPr>
        <p:spPr>
          <a:xfrm>
            <a:off x="747097" y="1943100"/>
            <a:ext cx="3541729" cy="46588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84"/>
              </a:lnSpc>
            </a:pPr>
            <a:r>
              <a:rPr lang="it-IT" sz="3499" b="1" dirty="0">
                <a:solidFill>
                  <a:srgbClr val="F6FA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Dopo la proliferazione: fattori convergenti e divergenti nell’evoluzione della professione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643F8A4-D1A2-F1A4-891E-C57D8DC64DB1}"/>
              </a:ext>
            </a:extLst>
          </p:cNvPr>
          <p:cNvSpPr txBox="1"/>
          <p:nvPr/>
        </p:nvSpPr>
        <p:spPr>
          <a:xfrm>
            <a:off x="5867400" y="1896457"/>
            <a:ext cx="11101242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it-IT" sz="2400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Recupero di una condizione professionale migliore, ma persistenza dei gap di reddito. Consolidare la ripresa senza polarizzare</a:t>
            </a:r>
          </a:p>
          <a:p>
            <a:pPr marL="571500" indent="-571500"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it-IT" sz="2400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Come si configura oggi lo studio dell’avvocato, fra continuismo e innovazione. Struttura organizzativa e tecnologia facilitano il cambiamento e la crescita</a:t>
            </a:r>
          </a:p>
          <a:p>
            <a:pPr marL="571500" indent="-571500"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it-IT" sz="2400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Fattori di rischio per il futuro e (</a:t>
            </a:r>
            <a:r>
              <a:rPr lang="it-IT" sz="2400" dirty="0" err="1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dis</a:t>
            </a:r>
            <a:r>
              <a:rPr lang="it-IT" sz="2400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)equilibrio soggettivo si traducono in domanda di welfare (e di supporto alla professione). Cresce l’attenzione al ruolo di Cassa Forense</a:t>
            </a:r>
          </a:p>
          <a:p>
            <a:pPr marL="571500" indent="-571500"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it-IT" sz="2400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Ridotto appeal degli studi giuridici, incertezza dei tempi di accesso alla professione e nel ritorno dell’investimento, difficile quotidianità dell’avvocato alla base della scarsa motivazione dei giovani</a:t>
            </a:r>
          </a:p>
          <a:p>
            <a:pPr marL="571500" indent="-571500"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it-IT" sz="2400" dirty="0">
                <a:solidFill>
                  <a:schemeClr val="accent1">
                    <a:lumMod val="50000"/>
                  </a:schemeClr>
                </a:solidFill>
                <a:latin typeface="Montserrat Classic" panose="020B0604020202020204" charset="0"/>
              </a:rPr>
              <a:t>Le tante avvocature: carico di lavoro, densità professionale e condizioni di esercizio della professione a livello territoriale confermano l’esistenza di realtà difficilmente assimilabili</a:t>
            </a:r>
          </a:p>
        </p:txBody>
      </p:sp>
    </p:spTree>
    <p:extLst>
      <p:ext uri="{BB962C8B-B14F-4D97-AF65-F5344CB8AC3E}">
        <p14:creationId xmlns:p14="http://schemas.microsoft.com/office/powerpoint/2010/main" val="1888877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993</Words>
  <Application>Microsoft Office PowerPoint</Application>
  <PresentationFormat>Personalizzato</PresentationFormat>
  <Paragraphs>130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6" baseType="lpstr">
      <vt:lpstr>Helvetica Neue</vt:lpstr>
      <vt:lpstr>Montserrat Classic</vt:lpstr>
      <vt:lpstr>Montserrat Classic Bold</vt:lpstr>
      <vt:lpstr>Wingdings</vt:lpstr>
      <vt:lpstr>Aptos</vt:lpstr>
      <vt:lpstr>Poppins Italics</vt:lpstr>
      <vt:lpstr>Calibri</vt:lpstr>
      <vt:lpstr>Arial</vt:lpstr>
      <vt:lpstr>Open Sans</vt:lpstr>
      <vt:lpstr>Glacial Indifference Bold Italics</vt:lpstr>
      <vt:lpstr>Glacial Indifference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Censis</dc:title>
  <dc:creator>Andrea Toma</dc:creator>
  <cp:lastModifiedBy>Alessandra Ruffini</cp:lastModifiedBy>
  <cp:revision>4</cp:revision>
  <dcterms:created xsi:type="dcterms:W3CDTF">2006-08-16T00:00:00Z</dcterms:created>
  <dcterms:modified xsi:type="dcterms:W3CDTF">2026-04-29T14:31:15Z</dcterms:modified>
  <dc:identifier>DAEygch3tuw</dc:identifier>
</cp:coreProperties>
</file>